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91" r:id="rId2"/>
    <p:sldId id="293" r:id="rId3"/>
    <p:sldId id="266" r:id="rId4"/>
    <p:sldId id="308" r:id="rId5"/>
    <p:sldId id="304" r:id="rId6"/>
    <p:sldId id="267" r:id="rId7"/>
    <p:sldId id="305" r:id="rId8"/>
    <p:sldId id="306" r:id="rId9"/>
    <p:sldId id="298" r:id="rId10"/>
    <p:sldId id="307" r:id="rId11"/>
    <p:sldId id="297"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颜 丹阳" initials="颜" lastIdx="1" clrIdx="0">
    <p:extLst>
      <p:ext uri="{19B8F6BF-5375-455C-9EA6-DF929625EA0E}">
        <p15:presenceInfo xmlns:p15="http://schemas.microsoft.com/office/powerpoint/2012/main" userId="2d61c1b952fbf27a" providerId="Windows Live"/>
      </p:ext>
    </p:extLst>
  </p:cmAuthor>
  <p:cmAuthor id="2" name="孙逍遥" initials="孙逍遥" lastIdx="12" clrIdx="1">
    <p:extLst>
      <p:ext uri="{19B8F6BF-5375-455C-9EA6-DF929625EA0E}">
        <p15:presenceInfo xmlns:p15="http://schemas.microsoft.com/office/powerpoint/2012/main" userId="7c268b08a5e447e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F7F7F"/>
    <a:srgbClr val="DDEDDC"/>
    <a:srgbClr val="FFF3CB"/>
    <a:srgbClr val="E3D4E7"/>
    <a:srgbClr val="D9E8FC"/>
    <a:srgbClr val="D6E9D5"/>
    <a:srgbClr val="E28560"/>
    <a:srgbClr val="CC3300"/>
    <a:srgbClr val="FF99FF"/>
    <a:srgbClr val="F7DE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86032" autoAdjust="0"/>
  </p:normalViewPr>
  <p:slideViewPr>
    <p:cSldViewPr snapToGrid="0">
      <p:cViewPr varScale="1">
        <p:scale>
          <a:sx n="118" d="100"/>
          <a:sy n="118" d="100"/>
        </p:scale>
        <p:origin x="322"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tiff>
</file>

<file path=ppt/media/image19.tiff>
</file>

<file path=ppt/media/image2.png>
</file>

<file path=ppt/media/image20.jpg>
</file>

<file path=ppt/media/image21.jpeg>
</file>

<file path=ppt/media/image22.jp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4.tiff>
</file>

<file path=ppt/media/image5.tiff>
</file>

<file path=ppt/media/image6.jpe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6FE70A-9220-4466-A115-A40146D18ADC}" type="datetimeFigureOut">
              <a:rPr lang="zh-CN" altLang="en-US" smtClean="0"/>
              <a:t>2024/7/10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B96336-D714-49A9-9FC6-335151D0132D}" type="slidenum">
              <a:rPr lang="zh-CN" altLang="en-US" smtClean="0"/>
              <a:t>‹#›</a:t>
            </a:fld>
            <a:endParaRPr lang="zh-CN" altLang="en-US"/>
          </a:p>
        </p:txBody>
      </p:sp>
    </p:spTree>
    <p:extLst>
      <p:ext uri="{BB962C8B-B14F-4D97-AF65-F5344CB8AC3E}">
        <p14:creationId xmlns:p14="http://schemas.microsoft.com/office/powerpoint/2010/main" val="1080358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 </a:t>
            </a:r>
            <a:r>
              <a:rPr lang="zh-CN" altLang="en-US" dirty="0"/>
              <a:t>添加报告人姓名</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18386257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5B96336-D714-49A9-9FC6-335151D0132D}" type="slidenum">
              <a:rPr lang="zh-CN" altLang="en-US" smtClean="0"/>
              <a:t>10</a:t>
            </a:fld>
            <a:endParaRPr lang="zh-CN" altLang="en-US"/>
          </a:p>
        </p:txBody>
      </p:sp>
    </p:spTree>
    <p:extLst>
      <p:ext uri="{BB962C8B-B14F-4D97-AF65-F5344CB8AC3E}">
        <p14:creationId xmlns:p14="http://schemas.microsoft.com/office/powerpoint/2010/main" val="3301069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2693547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a:t>
            </a:fld>
            <a:endParaRPr lang="zh-CN" altLang="en-US"/>
          </a:p>
        </p:txBody>
      </p:sp>
    </p:spTree>
    <p:extLst>
      <p:ext uri="{BB962C8B-B14F-4D97-AF65-F5344CB8AC3E}">
        <p14:creationId xmlns:p14="http://schemas.microsoft.com/office/powerpoint/2010/main" val="3539414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5B96336-D714-49A9-9FC6-335151D0132D}" type="slidenum">
              <a:rPr lang="zh-CN" altLang="en-US" smtClean="0"/>
              <a:t>3</a:t>
            </a:fld>
            <a:endParaRPr lang="zh-CN" altLang="en-US"/>
          </a:p>
        </p:txBody>
      </p:sp>
    </p:spTree>
    <p:extLst>
      <p:ext uri="{BB962C8B-B14F-4D97-AF65-F5344CB8AC3E}">
        <p14:creationId xmlns:p14="http://schemas.microsoft.com/office/powerpoint/2010/main" val="20212666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5B96336-D714-49A9-9FC6-335151D0132D}" type="slidenum">
              <a:rPr lang="zh-CN" altLang="en-US" smtClean="0"/>
              <a:t>4</a:t>
            </a:fld>
            <a:endParaRPr lang="zh-CN" altLang="en-US"/>
          </a:p>
        </p:txBody>
      </p:sp>
    </p:spTree>
    <p:extLst>
      <p:ext uri="{BB962C8B-B14F-4D97-AF65-F5344CB8AC3E}">
        <p14:creationId xmlns:p14="http://schemas.microsoft.com/office/powerpoint/2010/main" val="2593667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5B96336-D714-49A9-9FC6-335151D0132D}" type="slidenum">
              <a:rPr lang="zh-CN" altLang="en-US" smtClean="0"/>
              <a:t>5</a:t>
            </a:fld>
            <a:endParaRPr lang="zh-CN" altLang="en-US"/>
          </a:p>
        </p:txBody>
      </p:sp>
    </p:spTree>
    <p:extLst>
      <p:ext uri="{BB962C8B-B14F-4D97-AF65-F5344CB8AC3E}">
        <p14:creationId xmlns:p14="http://schemas.microsoft.com/office/powerpoint/2010/main" val="2627197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5B96336-D714-49A9-9FC6-335151D0132D}" type="slidenum">
              <a:rPr lang="zh-CN" altLang="en-US" smtClean="0"/>
              <a:t>6</a:t>
            </a:fld>
            <a:endParaRPr lang="zh-CN" altLang="en-US"/>
          </a:p>
        </p:txBody>
      </p:sp>
    </p:spTree>
    <p:extLst>
      <p:ext uri="{BB962C8B-B14F-4D97-AF65-F5344CB8AC3E}">
        <p14:creationId xmlns:p14="http://schemas.microsoft.com/office/powerpoint/2010/main" val="1601650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5B96336-D714-49A9-9FC6-335151D0132D}" type="slidenum">
              <a:rPr lang="zh-CN" altLang="en-US" smtClean="0"/>
              <a:t>7</a:t>
            </a:fld>
            <a:endParaRPr lang="zh-CN" altLang="en-US"/>
          </a:p>
        </p:txBody>
      </p:sp>
    </p:spTree>
    <p:extLst>
      <p:ext uri="{BB962C8B-B14F-4D97-AF65-F5344CB8AC3E}">
        <p14:creationId xmlns:p14="http://schemas.microsoft.com/office/powerpoint/2010/main" val="2393320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5B96336-D714-49A9-9FC6-335151D0132D}" type="slidenum">
              <a:rPr lang="zh-CN" altLang="en-US" smtClean="0"/>
              <a:t>8</a:t>
            </a:fld>
            <a:endParaRPr lang="zh-CN" altLang="en-US"/>
          </a:p>
        </p:txBody>
      </p:sp>
    </p:spTree>
    <p:extLst>
      <p:ext uri="{BB962C8B-B14F-4D97-AF65-F5344CB8AC3E}">
        <p14:creationId xmlns:p14="http://schemas.microsoft.com/office/powerpoint/2010/main" val="1136143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1549397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2024/7/10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tiff"/><Relationship Id="rId10" Type="http://schemas.openxmlformats.org/officeDocument/2006/relationships/image" Target="../media/image9.jpg"/><Relationship Id="rId4" Type="http://schemas.openxmlformats.org/officeDocument/2006/relationships/image" Target="../media/image4.tiff"/><Relationship Id="rId9" Type="http://schemas.openxmlformats.org/officeDocument/2006/relationships/hyperlink" Target="https://www.bing.com/ck/a?!&amp;&amp;p=16ca1f6fe211a6b9JmltdHM9MTcyMDU2OTYwMCZpZ3VpZD0zY2QzZGU4OC1kYjZiLTZlZTQtMTBmMi1jZmIxZGEyODZmMGQmaW5zaWQ9NTIwMw&amp;ptn=3&amp;ver=2&amp;hsh=3&amp;fclid=3cd3de88-db6b-6ee4-10f2-cfb1da286f0d&amp;psq=google+earth&amp;u=a1aHR0cHM6Ly9lYXJ0aC5nb29nbGUuY29tLw&amp;ntb=1"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2.png"/><Relationship Id="rId7"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jpeg"/><Relationship Id="rId11" Type="http://schemas.openxmlformats.org/officeDocument/2006/relationships/image" Target="../media/image16.jpeg"/><Relationship Id="rId5" Type="http://schemas.openxmlformats.org/officeDocument/2006/relationships/image" Target="../media/image10.jpeg"/><Relationship Id="rId10" Type="http://schemas.openxmlformats.org/officeDocument/2006/relationships/image" Target="../media/image15.jpeg"/><Relationship Id="rId4" Type="http://schemas.openxmlformats.org/officeDocument/2006/relationships/image" Target="../media/image6.jpeg"/><Relationship Id="rId9" Type="http://schemas.openxmlformats.org/officeDocument/2006/relationships/image" Target="../media/image14.jpeg"/></Relationships>
</file>

<file path=ppt/slides/_rels/slide7.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2.png"/><Relationship Id="rId7" Type="http://schemas.openxmlformats.org/officeDocument/2006/relationships/image" Target="../media/image20.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9.tiff"/><Relationship Id="rId5" Type="http://schemas.openxmlformats.org/officeDocument/2006/relationships/image" Target="../media/image18.tiff"/><Relationship Id="rId10" Type="http://schemas.openxmlformats.org/officeDocument/2006/relationships/hyperlink" Target="https://www.bing.com/ck/a?!&amp;&amp;p=16ca1f6fe211a6b9JmltdHM9MTcyMDU2OTYwMCZpZ3VpZD0zY2QzZGU4OC1kYjZiLTZlZTQtMTBmMi1jZmIxZGEyODZmMGQmaW5zaWQ9NTIwMw&amp;ptn=3&amp;ver=2&amp;hsh=3&amp;fclid=3cd3de88-db6b-6ee4-10f2-cfb1da286f0d&amp;psq=google+earth&amp;u=a1aHR0cHM6Ly9lYXJ0aC5nb29nbGUuY29tLw&amp;ntb=1" TargetMode="External"/><Relationship Id="rId4" Type="http://schemas.openxmlformats.org/officeDocument/2006/relationships/image" Target="../media/image17.png"/><Relationship Id="rId9" Type="http://schemas.openxmlformats.org/officeDocument/2006/relationships/image" Target="../media/image22.jpg"/></Relationships>
</file>

<file path=ppt/slides/_rels/slide8.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2.png"/><Relationship Id="rId7" Type="http://schemas.openxmlformats.org/officeDocument/2006/relationships/image" Target="../media/image25.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4.jpeg"/><Relationship Id="rId11" Type="http://schemas.openxmlformats.org/officeDocument/2006/relationships/image" Target="../media/image29.jpeg"/><Relationship Id="rId5" Type="http://schemas.openxmlformats.org/officeDocument/2006/relationships/image" Target="../media/image23.jpeg"/><Relationship Id="rId10" Type="http://schemas.openxmlformats.org/officeDocument/2006/relationships/image" Target="../media/image28.jpeg"/><Relationship Id="rId4" Type="http://schemas.openxmlformats.org/officeDocument/2006/relationships/image" Target="../media/image21.jpeg"/><Relationship Id="rId9" Type="http://schemas.openxmlformats.org/officeDocument/2006/relationships/image" Target="../media/image27.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984658" y="4866967"/>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45805" y="294968"/>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45805" y="4866967"/>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9984658" y="294968"/>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a:off x="403122" y="405580"/>
            <a:ext cx="11385755" cy="5958349"/>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副标题 2">
            <a:extLst>
              <a:ext uri="{FF2B5EF4-FFF2-40B4-BE49-F238E27FC236}">
                <a16:creationId xmlns:a16="http://schemas.microsoft.com/office/drawing/2014/main" id="{97E5E18B-82AF-A53B-A571-7A578EAE7516}"/>
              </a:ext>
            </a:extLst>
          </p:cNvPr>
          <p:cNvSpPr>
            <a:spLocks noGrp="1"/>
          </p:cNvSpPr>
          <p:nvPr>
            <p:ph type="subTitle" idx="1"/>
          </p:nvPr>
        </p:nvSpPr>
        <p:spPr>
          <a:xfrm>
            <a:off x="2111020" y="2562755"/>
            <a:ext cx="7969961" cy="1655762"/>
          </a:xfrm>
        </p:spPr>
        <p:txBody>
          <a:bodyPr anchor="ctr">
            <a:noAutofit/>
          </a:bodyPr>
          <a:lstStyle/>
          <a:p>
            <a:r>
              <a:rPr lang="zh-CN" altLang="en-US" sz="5400" b="1" dirty="0"/>
              <a:t>基于扩散模型的灾后遥感图像生成</a:t>
            </a:r>
          </a:p>
        </p:txBody>
      </p:sp>
      <p:sp>
        <p:nvSpPr>
          <p:cNvPr id="56" name="文本框 55">
            <a:extLst>
              <a:ext uri="{FF2B5EF4-FFF2-40B4-BE49-F238E27FC236}">
                <a16:creationId xmlns:a16="http://schemas.microsoft.com/office/drawing/2014/main" id="{7F10B5FB-024A-34B0-A6A1-841E7625FF9C}"/>
              </a:ext>
            </a:extLst>
          </p:cNvPr>
          <p:cNvSpPr txBox="1"/>
          <p:nvPr/>
        </p:nvSpPr>
        <p:spPr>
          <a:xfrm>
            <a:off x="4475151" y="4737225"/>
            <a:ext cx="3241697" cy="966547"/>
          </a:xfrm>
          <a:prstGeom prst="rect">
            <a:avLst/>
          </a:prstGeom>
          <a:noFill/>
        </p:spPr>
        <p:txBody>
          <a:bodyPr wrap="square" rtlCol="0">
            <a:spAutoFit/>
          </a:bodyPr>
          <a:lstStyle/>
          <a:p>
            <a:pPr>
              <a:lnSpc>
                <a:spcPct val="150000"/>
              </a:lnSpc>
            </a:pPr>
            <a:r>
              <a:rPr lang="zh-CN" altLang="en-US" sz="2000" dirty="0"/>
              <a:t>汇报人：沈艺童</a:t>
            </a:r>
            <a:endParaRPr lang="en-US" altLang="zh-CN" sz="2000" dirty="0"/>
          </a:p>
          <a:p>
            <a:pPr>
              <a:lnSpc>
                <a:spcPct val="150000"/>
              </a:lnSpc>
            </a:pPr>
            <a:r>
              <a:rPr lang="zh-CN" altLang="en-US" sz="2000" dirty="0"/>
              <a:t>汇报日期：</a:t>
            </a:r>
            <a:r>
              <a:rPr lang="en-US" altLang="zh-CN" sz="2000" dirty="0"/>
              <a:t>2024</a:t>
            </a:r>
            <a:r>
              <a:rPr lang="zh-CN" altLang="en-US" sz="2000" dirty="0"/>
              <a:t>年</a:t>
            </a:r>
            <a:r>
              <a:rPr lang="en-US" altLang="zh-CN" sz="2000" dirty="0"/>
              <a:t>7</a:t>
            </a:r>
            <a:r>
              <a:rPr lang="zh-CN" altLang="en-US" sz="2000" dirty="0"/>
              <a:t>月</a:t>
            </a:r>
            <a:r>
              <a:rPr lang="en-US" altLang="zh-CN" sz="2000" dirty="0"/>
              <a:t>11</a:t>
            </a:r>
            <a:r>
              <a:rPr lang="zh-CN" altLang="en-US" sz="2000" dirty="0"/>
              <a:t>日</a:t>
            </a:r>
            <a:endParaRPr lang="en-US" altLang="zh-CN" sz="2000" dirty="0"/>
          </a:p>
        </p:txBody>
      </p:sp>
      <p:sp>
        <p:nvSpPr>
          <p:cNvPr id="57" name="标题 1">
            <a:extLst>
              <a:ext uri="{FF2B5EF4-FFF2-40B4-BE49-F238E27FC236}">
                <a16:creationId xmlns:a16="http://schemas.microsoft.com/office/drawing/2014/main" id="{1333E596-D35D-E0F9-6CE3-484E42BB565A}"/>
              </a:ext>
            </a:extLst>
          </p:cNvPr>
          <p:cNvSpPr>
            <a:spLocks noGrp="1"/>
          </p:cNvSpPr>
          <p:nvPr>
            <p:ph type="ctrTitle"/>
          </p:nvPr>
        </p:nvSpPr>
        <p:spPr>
          <a:xfrm>
            <a:off x="3832726" y="1037421"/>
            <a:ext cx="5661235" cy="756517"/>
          </a:xfrm>
        </p:spPr>
        <p:txBody>
          <a:bodyPr>
            <a:normAutofit/>
          </a:bodyPr>
          <a:lstStyle/>
          <a:p>
            <a:r>
              <a:rPr lang="zh-CN" altLang="en-US" sz="4000" dirty="0">
                <a:solidFill>
                  <a:srgbClr val="203864"/>
                </a:solidFill>
                <a:latin typeface="华文行楷" panose="02010800040101010101" pitchFamily="2" charset="-122"/>
                <a:ea typeface="华文行楷" panose="02010800040101010101" pitchFamily="2" charset="-122"/>
              </a:rPr>
              <a:t>浙江大学地球科学学院</a:t>
            </a:r>
          </a:p>
        </p:txBody>
      </p:sp>
      <p:pic>
        <p:nvPicPr>
          <p:cNvPr id="58" name="图片 57">
            <a:extLst>
              <a:ext uri="{FF2B5EF4-FFF2-40B4-BE49-F238E27FC236}">
                <a16:creationId xmlns:a16="http://schemas.microsoft.com/office/drawing/2014/main" id="{4E0AAE43-9F9F-EC41-69A9-FF495FD673F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29556" y="964095"/>
            <a:ext cx="903170" cy="903170"/>
          </a:xfrm>
          <a:prstGeom prst="rect">
            <a:avLst/>
          </a:prstGeom>
        </p:spPr>
      </p:pic>
    </p:spTree>
    <p:extLst>
      <p:ext uri="{BB962C8B-B14F-4D97-AF65-F5344CB8AC3E}">
        <p14:creationId xmlns:p14="http://schemas.microsoft.com/office/powerpoint/2010/main" val="2519570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62526BE-01A7-82F5-6083-FFF14CDD1E3D}"/>
              </a:ext>
            </a:extLst>
          </p:cNvPr>
          <p:cNvPicPr>
            <a:picLocks noChangeAspect="1"/>
          </p:cNvPicPr>
          <p:nvPr/>
        </p:nvPicPr>
        <p:blipFill rotWithShape="1">
          <a:blip r:embed="rId3"/>
          <a:srcRect b="78925"/>
          <a:stretch/>
        </p:blipFill>
        <p:spPr>
          <a:xfrm>
            <a:off x="0" y="-50505"/>
            <a:ext cx="12192000" cy="1445342"/>
          </a:xfrm>
          <a:prstGeom prst="rect">
            <a:avLst/>
          </a:prstGeom>
        </p:spPr>
      </p:pic>
      <p:sp>
        <p:nvSpPr>
          <p:cNvPr id="6" name="矩形 5">
            <a:extLst>
              <a:ext uri="{FF2B5EF4-FFF2-40B4-BE49-F238E27FC236}">
                <a16:creationId xmlns:a16="http://schemas.microsoft.com/office/drawing/2014/main" id="{AE0BEF8B-9810-5916-6E79-EE67DE66724E}"/>
              </a:ext>
            </a:extLst>
          </p:cNvPr>
          <p:cNvSpPr/>
          <p:nvPr/>
        </p:nvSpPr>
        <p:spPr>
          <a:xfrm>
            <a:off x="497839" y="71718"/>
            <a:ext cx="11096513" cy="81728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nSpc>
                <a:spcPct val="150000"/>
              </a:lnSpc>
            </a:pPr>
            <a:r>
              <a:rPr lang="zh-CN" altLang="en-US" sz="3600" b="1" dirty="0">
                <a:solidFill>
                  <a:srgbClr val="1B4975"/>
                </a:solidFill>
                <a:latin typeface="+mn-ea"/>
              </a:rPr>
              <a:t>下一阶段</a:t>
            </a:r>
            <a:endParaRPr lang="en-US" altLang="zh-CN" sz="3600" b="1" dirty="0">
              <a:solidFill>
                <a:srgbClr val="1B4975"/>
              </a:solidFill>
              <a:latin typeface="+mn-ea"/>
            </a:endParaRPr>
          </a:p>
        </p:txBody>
      </p:sp>
      <p:sp>
        <p:nvSpPr>
          <p:cNvPr id="8" name="矩形 7"/>
          <p:cNvSpPr/>
          <p:nvPr/>
        </p:nvSpPr>
        <p:spPr>
          <a:xfrm>
            <a:off x="407334" y="1517060"/>
            <a:ext cx="11784665" cy="5075107"/>
          </a:xfrm>
          <a:prstGeom prst="rect">
            <a:avLst/>
          </a:prstGeom>
        </p:spPr>
        <p:txBody>
          <a:bodyPr wrap="square">
            <a:spAutoFit/>
          </a:bodyPr>
          <a:lstStyle/>
          <a:p>
            <a:pPr lvl="0" eaLnBrk="0" fontAlgn="base" hangingPunct="0">
              <a:lnSpc>
                <a:spcPct val="150000"/>
              </a:lnSpc>
              <a:spcBef>
                <a:spcPct val="0"/>
              </a:spcBef>
              <a:spcAft>
                <a:spcPct val="0"/>
              </a:spcAft>
            </a:pPr>
            <a:r>
              <a:rPr lang="en-US" altLang="zh-CN" b="1" dirty="0">
                <a:latin typeface="Arial" panose="020B0604020202020204" pitchFamily="34" charset="0"/>
              </a:rPr>
              <a:t>1.</a:t>
            </a:r>
            <a:r>
              <a:rPr lang="zh-CN" altLang="en-US" b="1" dirty="0">
                <a:latin typeface="Arial" panose="020B0604020202020204" pitchFamily="34" charset="0"/>
              </a:rPr>
              <a:t>继续进行模型部署</a:t>
            </a:r>
            <a:endParaRPr lang="zh-CN" altLang="zh-CN" dirty="0">
              <a:latin typeface="Arial" panose="020B0604020202020204" pitchFamily="34" charset="0"/>
            </a:endParaRPr>
          </a:p>
          <a:p>
            <a:pPr marL="285750" lvl="0" indent="-285750" eaLnBrk="0" fontAlgn="base" hangingPunct="0">
              <a:lnSpc>
                <a:spcPct val="150000"/>
              </a:lnSpc>
              <a:spcBef>
                <a:spcPct val="0"/>
              </a:spcBef>
              <a:spcAft>
                <a:spcPct val="0"/>
              </a:spcAft>
              <a:buFont typeface="Wingdings" panose="05000000000000000000" pitchFamily="2" charset="2"/>
              <a:buChar char="Ø"/>
            </a:pPr>
            <a:r>
              <a:rPr lang="zh-CN" altLang="en-US" dirty="0">
                <a:latin typeface="Arial" panose="020B0604020202020204" pitchFamily="34" charset="0"/>
              </a:rPr>
              <a:t>实现</a:t>
            </a:r>
            <a:r>
              <a:rPr lang="en-US" altLang="zh-CN" dirty="0" err="1">
                <a:latin typeface="Arial" panose="020B0604020202020204" pitchFamily="34" charset="0"/>
              </a:rPr>
              <a:t>DiffusionSat</a:t>
            </a:r>
            <a:r>
              <a:rPr lang="zh-CN" altLang="en-US" dirty="0">
                <a:latin typeface="Arial" panose="020B0604020202020204" pitchFamily="34" charset="0"/>
              </a:rPr>
              <a:t>图生图的功能</a:t>
            </a:r>
            <a:r>
              <a:rPr lang="zh-CN" altLang="zh-CN" dirty="0">
                <a:latin typeface="Arial" panose="020B0604020202020204" pitchFamily="34" charset="0"/>
              </a:rPr>
              <a:t>。</a:t>
            </a:r>
          </a:p>
          <a:p>
            <a:pPr marL="285750" indent="-285750" eaLnBrk="0" fontAlgn="base" hangingPunct="0">
              <a:lnSpc>
                <a:spcPct val="150000"/>
              </a:lnSpc>
              <a:spcBef>
                <a:spcPct val="0"/>
              </a:spcBef>
              <a:spcAft>
                <a:spcPts val="1200"/>
              </a:spcAft>
              <a:buFont typeface="Wingdings" panose="05000000000000000000" pitchFamily="2" charset="2"/>
              <a:buChar char="Ø"/>
            </a:pPr>
            <a:r>
              <a:rPr lang="zh-CN" altLang="en-US" dirty="0">
                <a:latin typeface="Arial" panose="020B0604020202020204" pitchFamily="34" charset="0"/>
              </a:rPr>
              <a:t>在服务器端继续部署各版本</a:t>
            </a:r>
            <a:r>
              <a:rPr lang="en-US" altLang="zh-CN" dirty="0">
                <a:latin typeface="Arial" panose="020B0604020202020204" pitchFamily="34" charset="0"/>
              </a:rPr>
              <a:t>Stable Diffusion</a:t>
            </a:r>
            <a:r>
              <a:rPr lang="zh-CN" altLang="zh-CN" dirty="0">
                <a:latin typeface="Arial" panose="020B0604020202020204" pitchFamily="34" charset="0"/>
              </a:rPr>
              <a:t>。</a:t>
            </a:r>
            <a:endParaRPr lang="en-US" altLang="zh-CN" dirty="0">
              <a:latin typeface="Arial" panose="020B0604020202020204" pitchFamily="34" charset="0"/>
            </a:endParaRPr>
          </a:p>
          <a:p>
            <a:pPr eaLnBrk="0" fontAlgn="base" hangingPunct="0">
              <a:lnSpc>
                <a:spcPct val="150000"/>
              </a:lnSpc>
              <a:spcBef>
                <a:spcPct val="0"/>
              </a:spcBef>
              <a:spcAft>
                <a:spcPct val="0"/>
              </a:spcAft>
            </a:pPr>
            <a:r>
              <a:rPr lang="en-US" altLang="zh-CN" b="1" dirty="0">
                <a:latin typeface="Arial" panose="020B0604020202020204" pitchFamily="34" charset="0"/>
              </a:rPr>
              <a:t>2.</a:t>
            </a:r>
            <a:r>
              <a:rPr lang="zh-CN" altLang="en-US" b="1" dirty="0">
                <a:latin typeface="Arial" panose="020B0604020202020204" pitchFamily="34" charset="0"/>
              </a:rPr>
              <a:t>批量生成图像</a:t>
            </a:r>
            <a:endParaRPr lang="zh-CN" altLang="zh-CN" dirty="0">
              <a:latin typeface="Arial" panose="020B0604020202020204" pitchFamily="34" charset="0"/>
            </a:endParaRPr>
          </a:p>
          <a:p>
            <a:pPr marL="285750" lvl="0" indent="-285750" eaLnBrk="0" fontAlgn="base" hangingPunct="0">
              <a:lnSpc>
                <a:spcPct val="150000"/>
              </a:lnSpc>
              <a:spcBef>
                <a:spcPct val="0"/>
              </a:spcBef>
              <a:spcAft>
                <a:spcPct val="0"/>
              </a:spcAft>
              <a:buFont typeface="Wingdings" panose="05000000000000000000" pitchFamily="2" charset="2"/>
              <a:buChar char="Ø"/>
            </a:pPr>
            <a:r>
              <a:rPr lang="zh-CN" altLang="en-US" dirty="0">
                <a:latin typeface="Arial" panose="020B0604020202020204" pitchFamily="34" charset="0"/>
              </a:rPr>
              <a:t>使用</a:t>
            </a:r>
            <a:r>
              <a:rPr lang="en-US" altLang="zh-CN" dirty="0" err="1">
                <a:latin typeface="Arial" panose="020B0604020202020204" pitchFamily="34" charset="0"/>
              </a:rPr>
              <a:t>LangChain</a:t>
            </a:r>
            <a:r>
              <a:rPr lang="zh-CN" altLang="en-US" dirty="0">
                <a:latin typeface="Arial" panose="020B0604020202020204" pitchFamily="34" charset="0"/>
              </a:rPr>
              <a:t>和</a:t>
            </a:r>
            <a:r>
              <a:rPr lang="en-US" altLang="zh-CN" dirty="0">
                <a:latin typeface="Arial" panose="020B0604020202020204" pitchFamily="34" charset="0"/>
              </a:rPr>
              <a:t>OpenAI API</a:t>
            </a:r>
            <a:r>
              <a:rPr lang="zh-CN" altLang="en-US" dirty="0">
                <a:latin typeface="Arial" panose="020B0604020202020204" pitchFamily="34" charset="0"/>
              </a:rPr>
              <a:t>生成一批</a:t>
            </a:r>
            <a:r>
              <a:rPr lang="en-US" altLang="zh-CN" dirty="0">
                <a:latin typeface="Arial" panose="020B0604020202020204" pitchFamily="34" charset="0"/>
              </a:rPr>
              <a:t>JSON</a:t>
            </a:r>
            <a:r>
              <a:rPr lang="zh-CN" altLang="en-US" dirty="0">
                <a:latin typeface="Arial" panose="020B0604020202020204" pitchFamily="34" charset="0"/>
              </a:rPr>
              <a:t>格式的</a:t>
            </a:r>
            <a:r>
              <a:rPr lang="en-US" altLang="zh-CN" dirty="0">
                <a:latin typeface="Arial" panose="020B0604020202020204" pitchFamily="34" charset="0"/>
              </a:rPr>
              <a:t>prompts</a:t>
            </a:r>
            <a:r>
              <a:rPr lang="zh-CN" altLang="en-US" dirty="0">
                <a:latin typeface="Arial" panose="020B0604020202020204" pitchFamily="34" charset="0"/>
              </a:rPr>
              <a:t>。</a:t>
            </a:r>
            <a:endParaRPr lang="en-US" altLang="zh-CN" dirty="0">
              <a:latin typeface="Arial" panose="020B0604020202020204" pitchFamily="34" charset="0"/>
            </a:endParaRPr>
          </a:p>
          <a:p>
            <a:pPr marL="285750" lvl="0" indent="-285750" eaLnBrk="0" fontAlgn="base" hangingPunct="0">
              <a:lnSpc>
                <a:spcPct val="150000"/>
              </a:lnSpc>
              <a:spcBef>
                <a:spcPct val="0"/>
              </a:spcBef>
              <a:spcAft>
                <a:spcPct val="0"/>
              </a:spcAft>
              <a:buFont typeface="Wingdings" panose="05000000000000000000" pitchFamily="2" charset="2"/>
              <a:buChar char="Ø"/>
            </a:pPr>
            <a:r>
              <a:rPr lang="zh-CN" altLang="en-US" dirty="0">
                <a:latin typeface="Arial" panose="020B0604020202020204" pitchFamily="34" charset="0"/>
              </a:rPr>
              <a:t>尝试将指定目录下的所有图片依次作为图生图任务的参考图来生成对应的新图</a:t>
            </a:r>
            <a:r>
              <a:rPr lang="zh-CN" altLang="zh-CN" dirty="0">
                <a:latin typeface="Arial" panose="020B0604020202020204" pitchFamily="34" charset="0"/>
              </a:rPr>
              <a:t>。</a:t>
            </a:r>
            <a:endParaRPr lang="en-US" altLang="zh-CN" dirty="0">
              <a:latin typeface="Arial" panose="020B0604020202020204" pitchFamily="34" charset="0"/>
            </a:endParaRPr>
          </a:p>
          <a:p>
            <a:pPr marL="285750" lvl="0" indent="-285750" eaLnBrk="0" fontAlgn="base" hangingPunct="0">
              <a:lnSpc>
                <a:spcPct val="150000"/>
              </a:lnSpc>
              <a:spcBef>
                <a:spcPct val="0"/>
              </a:spcBef>
              <a:spcAft>
                <a:spcPts val="1200"/>
              </a:spcAft>
              <a:buFont typeface="Wingdings" panose="05000000000000000000" pitchFamily="2" charset="2"/>
              <a:buChar char="Ø"/>
            </a:pPr>
            <a:r>
              <a:rPr lang="zh-CN" altLang="en-US" dirty="0">
                <a:latin typeface="Arial" panose="020B0604020202020204" pitchFamily="34" charset="0"/>
              </a:rPr>
              <a:t>同时实现</a:t>
            </a:r>
            <a:r>
              <a:rPr lang="en-US" altLang="zh-CN" dirty="0">
                <a:latin typeface="Arial" panose="020B0604020202020204" pitchFamily="34" charset="0"/>
              </a:rPr>
              <a:t>metadata</a:t>
            </a:r>
            <a:r>
              <a:rPr lang="zh-CN" altLang="en-US" dirty="0">
                <a:latin typeface="Arial" panose="020B0604020202020204" pitchFamily="34" charset="0"/>
              </a:rPr>
              <a:t>的批量导入。</a:t>
            </a:r>
            <a:endParaRPr lang="zh-CN" altLang="zh-CN" dirty="0">
              <a:latin typeface="Arial" panose="020B0604020202020204" pitchFamily="34" charset="0"/>
            </a:endParaRPr>
          </a:p>
          <a:p>
            <a:pPr lvl="0" eaLnBrk="0" fontAlgn="base" hangingPunct="0">
              <a:lnSpc>
                <a:spcPct val="150000"/>
              </a:lnSpc>
              <a:spcBef>
                <a:spcPct val="0"/>
              </a:spcBef>
              <a:spcAft>
                <a:spcPct val="0"/>
              </a:spcAft>
            </a:pPr>
            <a:r>
              <a:rPr lang="en-US" altLang="zh-CN" b="1" dirty="0">
                <a:latin typeface="Arial" panose="020B0604020202020204" pitchFamily="34" charset="0"/>
              </a:rPr>
              <a:t>3.</a:t>
            </a:r>
            <a:r>
              <a:rPr lang="zh-CN" altLang="en-US" b="1" dirty="0">
                <a:latin typeface="Arial" panose="020B0604020202020204" pitchFamily="34" charset="0"/>
              </a:rPr>
              <a:t>通过</a:t>
            </a:r>
            <a:r>
              <a:rPr lang="en-US" altLang="zh-CN" b="1" dirty="0" err="1">
                <a:latin typeface="Arial" panose="020B0604020202020204" pitchFamily="34" charset="0"/>
              </a:rPr>
              <a:t>DiffusionSat</a:t>
            </a:r>
            <a:r>
              <a:rPr lang="zh-CN" altLang="en-US" b="1" dirty="0">
                <a:latin typeface="Arial" panose="020B0604020202020204" pitchFamily="34" charset="0"/>
              </a:rPr>
              <a:t>生成遥感影像（条件微调版本）</a:t>
            </a:r>
            <a:endParaRPr lang="zh-CN" altLang="zh-CN" dirty="0">
              <a:latin typeface="Arial" panose="020B0604020202020204" pitchFamily="34" charset="0"/>
            </a:endParaRPr>
          </a:p>
          <a:p>
            <a:pPr marL="285750" lvl="0" indent="-285750" eaLnBrk="0" fontAlgn="base" hangingPunct="0">
              <a:lnSpc>
                <a:spcPct val="150000"/>
              </a:lnSpc>
              <a:spcBef>
                <a:spcPct val="0"/>
              </a:spcBef>
              <a:spcAft>
                <a:spcPts val="1200"/>
              </a:spcAft>
              <a:buFont typeface="Wingdings" panose="05000000000000000000" pitchFamily="2" charset="2"/>
              <a:buChar char="Ø"/>
            </a:pPr>
            <a:r>
              <a:rPr lang="zh-CN" altLang="en-US" dirty="0">
                <a:latin typeface="Arial" panose="020B0604020202020204" pitchFamily="34" charset="0"/>
              </a:rPr>
              <a:t>结合</a:t>
            </a:r>
            <a:r>
              <a:rPr lang="en-US" altLang="zh-CN" dirty="0" err="1">
                <a:latin typeface="Arial" panose="020B0604020202020204" pitchFamily="34" charset="0"/>
              </a:rPr>
              <a:t>xBD</a:t>
            </a:r>
            <a:r>
              <a:rPr lang="zh-CN" altLang="en-US" dirty="0">
                <a:latin typeface="Arial" panose="020B0604020202020204" pitchFamily="34" charset="0"/>
              </a:rPr>
              <a:t>数据集以及</a:t>
            </a:r>
            <a:r>
              <a:rPr lang="en-US" altLang="zh-CN" dirty="0">
                <a:latin typeface="Arial" panose="020B0604020202020204" pitchFamily="34" charset="0"/>
              </a:rPr>
              <a:t>Control Net</a:t>
            </a:r>
            <a:r>
              <a:rPr lang="zh-CN" altLang="en-US" dirty="0">
                <a:latin typeface="Arial" panose="020B0604020202020204" pitchFamily="34" charset="0"/>
              </a:rPr>
              <a:t>对</a:t>
            </a:r>
            <a:r>
              <a:rPr lang="en-US" altLang="zh-CN" dirty="0" err="1">
                <a:latin typeface="Arial" panose="020B0604020202020204" pitchFamily="34" charset="0"/>
              </a:rPr>
              <a:t>DiffusionSat</a:t>
            </a:r>
            <a:r>
              <a:rPr lang="zh-CN" altLang="en-US" dirty="0">
                <a:latin typeface="Arial" panose="020B0604020202020204" pitchFamily="34" charset="0"/>
              </a:rPr>
              <a:t>进行条件控制微调</a:t>
            </a:r>
            <a:r>
              <a:rPr lang="zh-CN" altLang="zh-CN" dirty="0">
                <a:latin typeface="Arial" panose="020B0604020202020204" pitchFamily="34" charset="0"/>
              </a:rPr>
              <a:t>。</a:t>
            </a:r>
            <a:endParaRPr lang="en-US" altLang="zh-CN" dirty="0">
              <a:latin typeface="Arial" panose="020B0604020202020204" pitchFamily="34" charset="0"/>
            </a:endParaRPr>
          </a:p>
          <a:p>
            <a:pPr lvl="0" eaLnBrk="0" fontAlgn="base" hangingPunct="0">
              <a:lnSpc>
                <a:spcPct val="150000"/>
              </a:lnSpc>
              <a:spcBef>
                <a:spcPct val="0"/>
              </a:spcBef>
              <a:spcAft>
                <a:spcPct val="0"/>
              </a:spcAft>
            </a:pPr>
            <a:r>
              <a:rPr lang="en-US" altLang="zh-CN" b="1" dirty="0">
                <a:latin typeface="Arial" panose="020B0604020202020204" pitchFamily="34" charset="0"/>
              </a:rPr>
              <a:t>4.</a:t>
            </a:r>
            <a:r>
              <a:rPr lang="zh-CN" altLang="en-US" b="1" dirty="0">
                <a:latin typeface="Arial" panose="020B0604020202020204" pitchFamily="34" charset="0"/>
              </a:rPr>
              <a:t>模型对比分析</a:t>
            </a:r>
            <a:endParaRPr lang="en-US" altLang="zh-CN" b="1" dirty="0">
              <a:latin typeface="Arial" panose="020B0604020202020204" pitchFamily="34" charset="0"/>
            </a:endParaRPr>
          </a:p>
          <a:p>
            <a:pPr marL="285750" lvl="0" indent="-285750" eaLnBrk="0" fontAlgn="base" hangingPunct="0">
              <a:lnSpc>
                <a:spcPct val="150000"/>
              </a:lnSpc>
              <a:spcBef>
                <a:spcPct val="0"/>
              </a:spcBef>
              <a:spcAft>
                <a:spcPct val="0"/>
              </a:spcAft>
              <a:buFont typeface="Wingdings" panose="05000000000000000000" pitchFamily="2" charset="2"/>
              <a:buChar char="Ø"/>
            </a:pPr>
            <a:r>
              <a:rPr lang="zh-CN" altLang="en-US" dirty="0">
                <a:latin typeface="Arial" panose="020B0604020202020204" pitchFamily="34" charset="0"/>
              </a:rPr>
              <a:t>通过</a:t>
            </a:r>
            <a:r>
              <a:rPr lang="en-US" altLang="zh-CN" dirty="0">
                <a:latin typeface="Arial" panose="020B0604020202020204" pitchFamily="34" charset="0"/>
              </a:rPr>
              <a:t>FID</a:t>
            </a:r>
            <a:r>
              <a:rPr lang="zh-CN" altLang="en-US" dirty="0">
                <a:latin typeface="Arial" panose="020B0604020202020204" pitchFamily="34" charset="0"/>
              </a:rPr>
              <a:t>、</a:t>
            </a:r>
            <a:r>
              <a:rPr lang="en-US" altLang="zh-CN" dirty="0">
                <a:latin typeface="Arial" panose="020B0604020202020204" pitchFamily="34" charset="0"/>
              </a:rPr>
              <a:t>CLIP-Score</a:t>
            </a:r>
            <a:r>
              <a:rPr lang="zh-CN" altLang="en-US" dirty="0">
                <a:latin typeface="Arial" panose="020B0604020202020204" pitchFamily="34" charset="0"/>
              </a:rPr>
              <a:t>、</a:t>
            </a:r>
            <a:r>
              <a:rPr lang="en-US" altLang="zh-CN" dirty="0">
                <a:latin typeface="Arial" panose="020B0604020202020204" pitchFamily="34" charset="0"/>
              </a:rPr>
              <a:t>SSIM</a:t>
            </a:r>
            <a:r>
              <a:rPr lang="zh-CN" altLang="en-US" dirty="0">
                <a:latin typeface="Arial" panose="020B0604020202020204" pitchFamily="34" charset="0"/>
              </a:rPr>
              <a:t>、</a:t>
            </a:r>
            <a:r>
              <a:rPr lang="en-US" altLang="zh-CN" dirty="0">
                <a:latin typeface="Arial" panose="020B0604020202020204" pitchFamily="34" charset="0"/>
              </a:rPr>
              <a:t>PSNR</a:t>
            </a:r>
            <a:r>
              <a:rPr lang="zh-CN" altLang="en-US" dirty="0">
                <a:latin typeface="Arial" panose="020B0604020202020204" pitchFamily="34" charset="0"/>
              </a:rPr>
              <a:t>等指标评价不同模型对灾后遥感影像的生成能力。</a:t>
            </a:r>
            <a:endParaRPr lang="zh-CN" altLang="zh-CN" dirty="0">
              <a:latin typeface="Arial" panose="020B0604020202020204" pitchFamily="34" charset="0"/>
            </a:endParaRPr>
          </a:p>
        </p:txBody>
      </p:sp>
    </p:spTree>
    <p:extLst>
      <p:ext uri="{BB962C8B-B14F-4D97-AF65-F5344CB8AC3E}">
        <p14:creationId xmlns:p14="http://schemas.microsoft.com/office/powerpoint/2010/main" val="1508051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45805" y="294968"/>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984658" y="4866967"/>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403122" y="449825"/>
            <a:ext cx="11385755" cy="5958349"/>
          </a:xfrm>
          <a:prstGeom prst="roundRect">
            <a:avLst>
              <a:gd name="adj" fmla="val 1568"/>
            </a:avLst>
          </a:prstGeom>
          <a:solidFill>
            <a:schemeClr val="bg1"/>
          </a:solidFill>
          <a:ln>
            <a:noFill/>
          </a:ln>
          <a:effectLst>
            <a:glow rad="228600">
              <a:srgbClr val="02615A">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p:cNvGrpSpPr/>
          <p:nvPr/>
        </p:nvGrpSpPr>
        <p:grpSpPr>
          <a:xfrm>
            <a:off x="10581005" y="789940"/>
            <a:ext cx="766445" cy="770255"/>
            <a:chOff x="8754" y="785"/>
            <a:chExt cx="1958" cy="1968"/>
          </a:xfrm>
        </p:grpSpPr>
        <p:sp>
          <p:nvSpPr>
            <p:cNvPr id="2" name="íṡḷîḍê"/>
            <p:cNvSpPr/>
            <p:nvPr/>
          </p:nvSpPr>
          <p:spPr bwMode="auto">
            <a:xfrm>
              <a:off x="9285" y="1408"/>
              <a:ext cx="897" cy="828"/>
            </a:xfrm>
            <a:custGeom>
              <a:avLst/>
              <a:gdLst>
                <a:gd name="T0" fmla="*/ 154 w 159"/>
                <a:gd name="T1" fmla="*/ 43 h 146"/>
                <a:gd name="T2" fmla="*/ 133 w 159"/>
                <a:gd name="T3" fmla="*/ 41 h 146"/>
                <a:gd name="T4" fmla="*/ 159 w 159"/>
                <a:gd name="T5" fmla="*/ 25 h 146"/>
                <a:gd name="T6" fmla="*/ 133 w 159"/>
                <a:gd name="T7" fmla="*/ 24 h 146"/>
                <a:gd name="T8" fmla="*/ 97 w 159"/>
                <a:gd name="T9" fmla="*/ 38 h 146"/>
                <a:gd name="T10" fmla="*/ 106 w 159"/>
                <a:gd name="T11" fmla="*/ 24 h 146"/>
                <a:gd name="T12" fmla="*/ 72 w 159"/>
                <a:gd name="T13" fmla="*/ 34 h 146"/>
                <a:gd name="T14" fmla="*/ 66 w 159"/>
                <a:gd name="T15" fmla="*/ 36 h 146"/>
                <a:gd name="T16" fmla="*/ 0 w 159"/>
                <a:gd name="T17" fmla="*/ 23 h 146"/>
                <a:gd name="T18" fmla="*/ 28 w 159"/>
                <a:gd name="T19" fmla="*/ 34 h 146"/>
                <a:gd name="T20" fmla="*/ 30 w 159"/>
                <a:gd name="T21" fmla="*/ 41 h 146"/>
                <a:gd name="T22" fmla="*/ 11 w 159"/>
                <a:gd name="T23" fmla="*/ 40 h 146"/>
                <a:gd name="T24" fmla="*/ 41 w 159"/>
                <a:gd name="T25" fmla="*/ 60 h 146"/>
                <a:gd name="T26" fmla="*/ 24 w 159"/>
                <a:gd name="T27" fmla="*/ 60 h 146"/>
                <a:gd name="T28" fmla="*/ 46 w 159"/>
                <a:gd name="T29" fmla="*/ 79 h 146"/>
                <a:gd name="T30" fmla="*/ 35 w 159"/>
                <a:gd name="T31" fmla="*/ 78 h 146"/>
                <a:gd name="T32" fmla="*/ 54 w 159"/>
                <a:gd name="T33" fmla="*/ 92 h 146"/>
                <a:gd name="T34" fmla="*/ 54 w 159"/>
                <a:gd name="T35" fmla="*/ 96 h 146"/>
                <a:gd name="T36" fmla="*/ 46 w 159"/>
                <a:gd name="T37" fmla="*/ 96 h 146"/>
                <a:gd name="T38" fmla="*/ 64 w 159"/>
                <a:gd name="T39" fmla="*/ 108 h 146"/>
                <a:gd name="T40" fmla="*/ 64 w 159"/>
                <a:gd name="T41" fmla="*/ 114 h 146"/>
                <a:gd name="T42" fmla="*/ 60 w 159"/>
                <a:gd name="T43" fmla="*/ 115 h 146"/>
                <a:gd name="T44" fmla="*/ 81 w 159"/>
                <a:gd name="T45" fmla="*/ 146 h 146"/>
                <a:gd name="T46" fmla="*/ 103 w 159"/>
                <a:gd name="T47" fmla="*/ 117 h 146"/>
                <a:gd name="T48" fmla="*/ 98 w 159"/>
                <a:gd name="T49" fmla="*/ 114 h 146"/>
                <a:gd name="T50" fmla="*/ 99 w 159"/>
                <a:gd name="T51" fmla="*/ 107 h 146"/>
                <a:gd name="T52" fmla="*/ 115 w 159"/>
                <a:gd name="T53" fmla="*/ 97 h 146"/>
                <a:gd name="T54" fmla="*/ 112 w 159"/>
                <a:gd name="T55" fmla="*/ 92 h 146"/>
                <a:gd name="T56" fmla="*/ 131 w 159"/>
                <a:gd name="T57" fmla="*/ 79 h 146"/>
                <a:gd name="T58" fmla="*/ 119 w 159"/>
                <a:gd name="T59" fmla="*/ 79 h 146"/>
                <a:gd name="T60" fmla="*/ 117 w 159"/>
                <a:gd name="T61" fmla="*/ 75 h 146"/>
                <a:gd name="T62" fmla="*/ 141 w 159"/>
                <a:gd name="T63" fmla="*/ 59 h 146"/>
                <a:gd name="T64" fmla="*/ 125 w 159"/>
                <a:gd name="T65" fmla="*/ 58 h 146"/>
                <a:gd name="T66" fmla="*/ 124 w 159"/>
                <a:gd name="T67" fmla="*/ 54 h 146"/>
                <a:gd name="T68" fmla="*/ 154 w 159"/>
                <a:gd name="T69" fmla="*/ 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9" h="146">
                  <a:moveTo>
                    <a:pt x="154" y="43"/>
                  </a:moveTo>
                  <a:cubicBezTo>
                    <a:pt x="133" y="41"/>
                    <a:pt x="133" y="41"/>
                    <a:pt x="133" y="41"/>
                  </a:cubicBezTo>
                  <a:cubicBezTo>
                    <a:pt x="137" y="34"/>
                    <a:pt x="155" y="37"/>
                    <a:pt x="159" y="25"/>
                  </a:cubicBezTo>
                  <a:cubicBezTo>
                    <a:pt x="133" y="24"/>
                    <a:pt x="133" y="24"/>
                    <a:pt x="133" y="24"/>
                  </a:cubicBezTo>
                  <a:cubicBezTo>
                    <a:pt x="114" y="21"/>
                    <a:pt x="107" y="39"/>
                    <a:pt x="97" y="38"/>
                  </a:cubicBezTo>
                  <a:cubicBezTo>
                    <a:pt x="88" y="29"/>
                    <a:pt x="100" y="28"/>
                    <a:pt x="106" y="24"/>
                  </a:cubicBezTo>
                  <a:cubicBezTo>
                    <a:pt x="80" y="0"/>
                    <a:pt x="72" y="32"/>
                    <a:pt x="72" y="34"/>
                  </a:cubicBezTo>
                  <a:cubicBezTo>
                    <a:pt x="71" y="37"/>
                    <a:pt x="68" y="38"/>
                    <a:pt x="66" y="36"/>
                  </a:cubicBezTo>
                  <a:cubicBezTo>
                    <a:pt x="58" y="12"/>
                    <a:pt x="33" y="22"/>
                    <a:pt x="0" y="23"/>
                  </a:cubicBezTo>
                  <a:cubicBezTo>
                    <a:pt x="8" y="31"/>
                    <a:pt x="17" y="32"/>
                    <a:pt x="28" y="34"/>
                  </a:cubicBezTo>
                  <a:cubicBezTo>
                    <a:pt x="30" y="36"/>
                    <a:pt x="32" y="38"/>
                    <a:pt x="30" y="41"/>
                  </a:cubicBezTo>
                  <a:cubicBezTo>
                    <a:pt x="11" y="40"/>
                    <a:pt x="11" y="40"/>
                    <a:pt x="11" y="40"/>
                  </a:cubicBezTo>
                  <a:cubicBezTo>
                    <a:pt x="19" y="58"/>
                    <a:pt x="35" y="49"/>
                    <a:pt x="41" y="60"/>
                  </a:cubicBezTo>
                  <a:cubicBezTo>
                    <a:pt x="24" y="60"/>
                    <a:pt x="24" y="60"/>
                    <a:pt x="24" y="60"/>
                  </a:cubicBezTo>
                  <a:cubicBezTo>
                    <a:pt x="25" y="75"/>
                    <a:pt x="41" y="68"/>
                    <a:pt x="46" y="79"/>
                  </a:cubicBezTo>
                  <a:cubicBezTo>
                    <a:pt x="35" y="78"/>
                    <a:pt x="35" y="78"/>
                    <a:pt x="35" y="78"/>
                  </a:cubicBezTo>
                  <a:cubicBezTo>
                    <a:pt x="40" y="90"/>
                    <a:pt x="48" y="91"/>
                    <a:pt x="54" y="92"/>
                  </a:cubicBezTo>
                  <a:cubicBezTo>
                    <a:pt x="54" y="96"/>
                    <a:pt x="54" y="96"/>
                    <a:pt x="54" y="96"/>
                  </a:cubicBezTo>
                  <a:cubicBezTo>
                    <a:pt x="46" y="96"/>
                    <a:pt x="46" y="96"/>
                    <a:pt x="46" y="96"/>
                  </a:cubicBezTo>
                  <a:cubicBezTo>
                    <a:pt x="46" y="104"/>
                    <a:pt x="57" y="109"/>
                    <a:pt x="64" y="108"/>
                  </a:cubicBezTo>
                  <a:cubicBezTo>
                    <a:pt x="64" y="114"/>
                    <a:pt x="64" y="114"/>
                    <a:pt x="64" y="114"/>
                  </a:cubicBezTo>
                  <a:cubicBezTo>
                    <a:pt x="60" y="115"/>
                    <a:pt x="60" y="115"/>
                    <a:pt x="60" y="115"/>
                  </a:cubicBezTo>
                  <a:cubicBezTo>
                    <a:pt x="81" y="146"/>
                    <a:pt x="81" y="146"/>
                    <a:pt x="81" y="146"/>
                  </a:cubicBezTo>
                  <a:cubicBezTo>
                    <a:pt x="103" y="117"/>
                    <a:pt x="103" y="117"/>
                    <a:pt x="103" y="117"/>
                  </a:cubicBezTo>
                  <a:cubicBezTo>
                    <a:pt x="98" y="114"/>
                    <a:pt x="98" y="114"/>
                    <a:pt x="98" y="114"/>
                  </a:cubicBezTo>
                  <a:cubicBezTo>
                    <a:pt x="99" y="107"/>
                    <a:pt x="99" y="107"/>
                    <a:pt x="99" y="107"/>
                  </a:cubicBezTo>
                  <a:cubicBezTo>
                    <a:pt x="105" y="108"/>
                    <a:pt x="111" y="106"/>
                    <a:pt x="115" y="97"/>
                  </a:cubicBezTo>
                  <a:cubicBezTo>
                    <a:pt x="114" y="95"/>
                    <a:pt x="99" y="99"/>
                    <a:pt x="112" y="92"/>
                  </a:cubicBezTo>
                  <a:cubicBezTo>
                    <a:pt x="120" y="91"/>
                    <a:pt x="125" y="85"/>
                    <a:pt x="131" y="79"/>
                  </a:cubicBezTo>
                  <a:cubicBezTo>
                    <a:pt x="119" y="79"/>
                    <a:pt x="119" y="79"/>
                    <a:pt x="119" y="79"/>
                  </a:cubicBezTo>
                  <a:cubicBezTo>
                    <a:pt x="117" y="78"/>
                    <a:pt x="116" y="76"/>
                    <a:pt x="117" y="75"/>
                  </a:cubicBezTo>
                  <a:cubicBezTo>
                    <a:pt x="125" y="74"/>
                    <a:pt x="137" y="70"/>
                    <a:pt x="141" y="59"/>
                  </a:cubicBezTo>
                  <a:cubicBezTo>
                    <a:pt x="125" y="58"/>
                    <a:pt x="125" y="58"/>
                    <a:pt x="125" y="58"/>
                  </a:cubicBezTo>
                  <a:cubicBezTo>
                    <a:pt x="122" y="57"/>
                    <a:pt x="123" y="55"/>
                    <a:pt x="124" y="54"/>
                  </a:cubicBezTo>
                  <a:cubicBezTo>
                    <a:pt x="134" y="54"/>
                    <a:pt x="145" y="50"/>
                    <a:pt x="154" y="4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 name="íŝḻiḍè"/>
            <p:cNvSpPr/>
            <p:nvPr/>
          </p:nvSpPr>
          <p:spPr bwMode="auto">
            <a:xfrm>
              <a:off x="8856" y="1941"/>
              <a:ext cx="231" cy="183"/>
            </a:xfrm>
            <a:custGeom>
              <a:avLst/>
              <a:gdLst>
                <a:gd name="T0" fmla="*/ 6 w 41"/>
                <a:gd name="T1" fmla="*/ 15 h 32"/>
                <a:gd name="T2" fmla="*/ 9 w 41"/>
                <a:gd name="T3" fmla="*/ 16 h 32"/>
                <a:gd name="T4" fmla="*/ 37 w 41"/>
                <a:gd name="T5" fmla="*/ 18 h 32"/>
                <a:gd name="T6" fmla="*/ 41 w 41"/>
                <a:gd name="T7" fmla="*/ 16 h 32"/>
                <a:gd name="T8" fmla="*/ 32 w 41"/>
                <a:gd name="T9" fmla="*/ 0 h 32"/>
                <a:gd name="T10" fmla="*/ 28 w 41"/>
                <a:gd name="T11" fmla="*/ 1 h 32"/>
                <a:gd name="T12" fmla="*/ 35 w 41"/>
                <a:gd name="T13" fmla="*/ 14 h 32"/>
                <a:gd name="T14" fmla="*/ 30 w 41"/>
                <a:gd name="T15" fmla="*/ 13 h 32"/>
                <a:gd name="T16" fmla="*/ 4 w 41"/>
                <a:gd name="T17" fmla="*/ 12 h 32"/>
                <a:gd name="T18" fmla="*/ 0 w 41"/>
                <a:gd name="T19" fmla="*/ 14 h 32"/>
                <a:gd name="T20" fmla="*/ 10 w 41"/>
                <a:gd name="T21" fmla="*/ 32 h 32"/>
                <a:gd name="T22" fmla="*/ 14 w 41"/>
                <a:gd name="T23" fmla="*/ 30 h 32"/>
                <a:gd name="T24" fmla="*/ 6 w 41"/>
                <a:gd name="T25" fmla="*/ 1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32">
                  <a:moveTo>
                    <a:pt x="6" y="15"/>
                  </a:moveTo>
                  <a:cubicBezTo>
                    <a:pt x="9" y="16"/>
                    <a:pt x="9" y="16"/>
                    <a:pt x="9" y="16"/>
                  </a:cubicBezTo>
                  <a:cubicBezTo>
                    <a:pt x="37" y="18"/>
                    <a:pt x="37" y="18"/>
                    <a:pt x="37" y="18"/>
                  </a:cubicBezTo>
                  <a:cubicBezTo>
                    <a:pt x="41" y="16"/>
                    <a:pt x="41" y="16"/>
                    <a:pt x="41" y="16"/>
                  </a:cubicBezTo>
                  <a:cubicBezTo>
                    <a:pt x="32" y="0"/>
                    <a:pt x="32" y="0"/>
                    <a:pt x="32" y="0"/>
                  </a:cubicBezTo>
                  <a:cubicBezTo>
                    <a:pt x="28" y="1"/>
                    <a:pt x="28" y="1"/>
                    <a:pt x="28" y="1"/>
                  </a:cubicBezTo>
                  <a:cubicBezTo>
                    <a:pt x="35" y="14"/>
                    <a:pt x="35" y="14"/>
                    <a:pt x="35" y="14"/>
                  </a:cubicBezTo>
                  <a:cubicBezTo>
                    <a:pt x="34" y="14"/>
                    <a:pt x="32" y="14"/>
                    <a:pt x="30" y="13"/>
                  </a:cubicBezTo>
                  <a:cubicBezTo>
                    <a:pt x="4" y="12"/>
                    <a:pt x="4" y="12"/>
                    <a:pt x="4" y="12"/>
                  </a:cubicBezTo>
                  <a:cubicBezTo>
                    <a:pt x="0" y="14"/>
                    <a:pt x="0" y="14"/>
                    <a:pt x="0" y="14"/>
                  </a:cubicBezTo>
                  <a:cubicBezTo>
                    <a:pt x="10" y="32"/>
                    <a:pt x="10" y="32"/>
                    <a:pt x="10" y="32"/>
                  </a:cubicBezTo>
                  <a:cubicBezTo>
                    <a:pt x="14" y="30"/>
                    <a:pt x="14" y="30"/>
                    <a:pt x="14" y="30"/>
                  </a:cubicBezTo>
                  <a:lnTo>
                    <a:pt x="6" y="15"/>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11" name="îS1iďê"/>
            <p:cNvSpPr/>
            <p:nvPr/>
          </p:nvSpPr>
          <p:spPr bwMode="auto">
            <a:xfrm>
              <a:off x="8918" y="2054"/>
              <a:ext cx="226" cy="176"/>
            </a:xfrm>
            <a:custGeom>
              <a:avLst/>
              <a:gdLst>
                <a:gd name="T0" fmla="*/ 128 w 131"/>
                <a:gd name="T1" fmla="*/ 46 h 102"/>
                <a:gd name="T2" fmla="*/ 85 w 131"/>
                <a:gd name="T3" fmla="*/ 66 h 102"/>
                <a:gd name="T4" fmla="*/ 66 w 131"/>
                <a:gd name="T5" fmla="*/ 30 h 102"/>
                <a:gd name="T6" fmla="*/ 108 w 131"/>
                <a:gd name="T7" fmla="*/ 10 h 102"/>
                <a:gd name="T8" fmla="*/ 105 w 131"/>
                <a:gd name="T9" fmla="*/ 0 h 102"/>
                <a:gd name="T10" fmla="*/ 0 w 131"/>
                <a:gd name="T11" fmla="*/ 46 h 102"/>
                <a:gd name="T12" fmla="*/ 7 w 131"/>
                <a:gd name="T13" fmla="*/ 56 h 102"/>
                <a:gd name="T14" fmla="*/ 56 w 131"/>
                <a:gd name="T15" fmla="*/ 33 h 102"/>
                <a:gd name="T16" fmla="*/ 72 w 131"/>
                <a:gd name="T17" fmla="*/ 73 h 102"/>
                <a:gd name="T18" fmla="*/ 23 w 131"/>
                <a:gd name="T19" fmla="*/ 92 h 102"/>
                <a:gd name="T20" fmla="*/ 30 w 131"/>
                <a:gd name="T21" fmla="*/ 102 h 102"/>
                <a:gd name="T22" fmla="*/ 131 w 131"/>
                <a:gd name="T23" fmla="*/ 56 h 102"/>
                <a:gd name="T24" fmla="*/ 128 w 131"/>
                <a:gd name="T25" fmla="*/ 4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128" y="46"/>
                  </a:moveTo>
                  <a:lnTo>
                    <a:pt x="85" y="66"/>
                  </a:lnTo>
                  <a:lnTo>
                    <a:pt x="66" y="30"/>
                  </a:lnTo>
                  <a:lnTo>
                    <a:pt x="108" y="10"/>
                  </a:lnTo>
                  <a:lnTo>
                    <a:pt x="105" y="0"/>
                  </a:lnTo>
                  <a:lnTo>
                    <a:pt x="0" y="46"/>
                  </a:lnTo>
                  <a:lnTo>
                    <a:pt x="7" y="56"/>
                  </a:lnTo>
                  <a:lnTo>
                    <a:pt x="56" y="33"/>
                  </a:lnTo>
                  <a:lnTo>
                    <a:pt x="72" y="73"/>
                  </a:lnTo>
                  <a:lnTo>
                    <a:pt x="23" y="92"/>
                  </a:lnTo>
                  <a:lnTo>
                    <a:pt x="30" y="102"/>
                  </a:lnTo>
                  <a:lnTo>
                    <a:pt x="131" y="56"/>
                  </a:lnTo>
                  <a:lnTo>
                    <a:pt x="128" y="46"/>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13" name="i$ḷíḓe"/>
            <p:cNvSpPr/>
            <p:nvPr/>
          </p:nvSpPr>
          <p:spPr bwMode="auto">
            <a:xfrm>
              <a:off x="8980" y="2173"/>
              <a:ext cx="226" cy="176"/>
            </a:xfrm>
            <a:custGeom>
              <a:avLst/>
              <a:gdLst>
                <a:gd name="T0" fmla="*/ 72 w 131"/>
                <a:gd name="T1" fmla="*/ 76 h 102"/>
                <a:gd name="T2" fmla="*/ 85 w 131"/>
                <a:gd name="T3" fmla="*/ 69 h 102"/>
                <a:gd name="T4" fmla="*/ 66 w 131"/>
                <a:gd name="T5" fmla="*/ 30 h 102"/>
                <a:gd name="T6" fmla="*/ 98 w 131"/>
                <a:gd name="T7" fmla="*/ 17 h 102"/>
                <a:gd name="T8" fmla="*/ 118 w 131"/>
                <a:gd name="T9" fmla="*/ 56 h 102"/>
                <a:gd name="T10" fmla="*/ 131 w 131"/>
                <a:gd name="T11" fmla="*/ 53 h 102"/>
                <a:gd name="T12" fmla="*/ 105 w 131"/>
                <a:gd name="T13" fmla="*/ 0 h 102"/>
                <a:gd name="T14" fmla="*/ 0 w 131"/>
                <a:gd name="T15" fmla="*/ 50 h 102"/>
                <a:gd name="T16" fmla="*/ 30 w 131"/>
                <a:gd name="T17" fmla="*/ 102 h 102"/>
                <a:gd name="T18" fmla="*/ 39 w 131"/>
                <a:gd name="T19" fmla="*/ 96 h 102"/>
                <a:gd name="T20" fmla="*/ 20 w 131"/>
                <a:gd name="T21" fmla="*/ 53 h 102"/>
                <a:gd name="T22" fmla="*/ 52 w 131"/>
                <a:gd name="T23" fmla="*/ 36 h 102"/>
                <a:gd name="T24" fmla="*/ 72 w 131"/>
                <a:gd name="T25" fmla="*/ 7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72" y="76"/>
                  </a:moveTo>
                  <a:lnTo>
                    <a:pt x="85" y="69"/>
                  </a:lnTo>
                  <a:lnTo>
                    <a:pt x="66" y="30"/>
                  </a:lnTo>
                  <a:lnTo>
                    <a:pt x="98" y="17"/>
                  </a:lnTo>
                  <a:lnTo>
                    <a:pt x="118" y="56"/>
                  </a:lnTo>
                  <a:lnTo>
                    <a:pt x="131" y="53"/>
                  </a:lnTo>
                  <a:lnTo>
                    <a:pt x="105" y="0"/>
                  </a:lnTo>
                  <a:lnTo>
                    <a:pt x="0" y="50"/>
                  </a:lnTo>
                  <a:lnTo>
                    <a:pt x="30" y="102"/>
                  </a:lnTo>
                  <a:lnTo>
                    <a:pt x="39" y="96"/>
                  </a:lnTo>
                  <a:lnTo>
                    <a:pt x="20" y="53"/>
                  </a:lnTo>
                  <a:lnTo>
                    <a:pt x="52" y="36"/>
                  </a:lnTo>
                  <a:lnTo>
                    <a:pt x="72" y="76"/>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1" name="îş1íḍé"/>
            <p:cNvSpPr/>
            <p:nvPr/>
          </p:nvSpPr>
          <p:spPr bwMode="auto">
            <a:xfrm>
              <a:off x="9070" y="2292"/>
              <a:ext cx="181" cy="131"/>
            </a:xfrm>
            <a:custGeom>
              <a:avLst/>
              <a:gdLst>
                <a:gd name="T0" fmla="*/ 32 w 32"/>
                <a:gd name="T1" fmla="*/ 3 h 23"/>
                <a:gd name="T2" fmla="*/ 30 w 32"/>
                <a:gd name="T3" fmla="*/ 0 h 23"/>
                <a:gd name="T4" fmla="*/ 13 w 32"/>
                <a:gd name="T5" fmla="*/ 16 h 23"/>
                <a:gd name="T6" fmla="*/ 10 w 32"/>
                <a:gd name="T7" fmla="*/ 19 h 23"/>
                <a:gd name="T8" fmla="*/ 7 w 32"/>
                <a:gd name="T9" fmla="*/ 20 h 23"/>
                <a:gd name="T10" fmla="*/ 5 w 32"/>
                <a:gd name="T11" fmla="*/ 19 h 23"/>
                <a:gd name="T12" fmla="*/ 4 w 32"/>
                <a:gd name="T13" fmla="*/ 16 h 23"/>
                <a:gd name="T14" fmla="*/ 7 w 32"/>
                <a:gd name="T15" fmla="*/ 11 h 23"/>
                <a:gd name="T16" fmla="*/ 5 w 32"/>
                <a:gd name="T17" fmla="*/ 10 h 23"/>
                <a:gd name="T18" fmla="*/ 0 w 32"/>
                <a:gd name="T19" fmla="*/ 16 h 23"/>
                <a:gd name="T20" fmla="*/ 2 w 32"/>
                <a:gd name="T21" fmla="*/ 21 h 23"/>
                <a:gd name="T22" fmla="*/ 6 w 32"/>
                <a:gd name="T23" fmla="*/ 23 h 23"/>
                <a:gd name="T24" fmla="*/ 10 w 32"/>
                <a:gd name="T25" fmla="*/ 22 h 23"/>
                <a:gd name="T26" fmla="*/ 15 w 32"/>
                <a:gd name="T27" fmla="*/ 18 h 23"/>
                <a:gd name="T28" fmla="*/ 32 w 32"/>
                <a:gd name="T29"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23">
                  <a:moveTo>
                    <a:pt x="32" y="3"/>
                  </a:moveTo>
                  <a:cubicBezTo>
                    <a:pt x="30" y="0"/>
                    <a:pt x="30" y="0"/>
                    <a:pt x="30" y="0"/>
                  </a:cubicBezTo>
                  <a:cubicBezTo>
                    <a:pt x="13" y="16"/>
                    <a:pt x="13" y="16"/>
                    <a:pt x="13" y="16"/>
                  </a:cubicBezTo>
                  <a:cubicBezTo>
                    <a:pt x="11" y="18"/>
                    <a:pt x="10" y="19"/>
                    <a:pt x="10" y="19"/>
                  </a:cubicBezTo>
                  <a:cubicBezTo>
                    <a:pt x="9" y="19"/>
                    <a:pt x="8" y="20"/>
                    <a:pt x="7" y="20"/>
                  </a:cubicBezTo>
                  <a:cubicBezTo>
                    <a:pt x="6" y="20"/>
                    <a:pt x="6" y="19"/>
                    <a:pt x="5" y="19"/>
                  </a:cubicBezTo>
                  <a:cubicBezTo>
                    <a:pt x="4" y="18"/>
                    <a:pt x="4" y="17"/>
                    <a:pt x="4" y="16"/>
                  </a:cubicBezTo>
                  <a:cubicBezTo>
                    <a:pt x="4" y="15"/>
                    <a:pt x="6" y="13"/>
                    <a:pt x="7" y="11"/>
                  </a:cubicBezTo>
                  <a:cubicBezTo>
                    <a:pt x="5" y="10"/>
                    <a:pt x="5" y="10"/>
                    <a:pt x="5" y="10"/>
                  </a:cubicBezTo>
                  <a:cubicBezTo>
                    <a:pt x="2" y="12"/>
                    <a:pt x="1" y="14"/>
                    <a:pt x="0" y="16"/>
                  </a:cubicBezTo>
                  <a:cubicBezTo>
                    <a:pt x="0" y="18"/>
                    <a:pt x="1" y="20"/>
                    <a:pt x="2" y="21"/>
                  </a:cubicBezTo>
                  <a:cubicBezTo>
                    <a:pt x="3" y="22"/>
                    <a:pt x="4" y="23"/>
                    <a:pt x="6" y="23"/>
                  </a:cubicBezTo>
                  <a:cubicBezTo>
                    <a:pt x="7" y="23"/>
                    <a:pt x="9" y="23"/>
                    <a:pt x="10" y="22"/>
                  </a:cubicBezTo>
                  <a:cubicBezTo>
                    <a:pt x="12" y="22"/>
                    <a:pt x="13" y="20"/>
                    <a:pt x="15" y="18"/>
                  </a:cubicBezTo>
                  <a:lnTo>
                    <a:pt x="32" y="3"/>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2" name="išḻïde"/>
            <p:cNvSpPr/>
            <p:nvPr/>
          </p:nvSpPr>
          <p:spPr bwMode="auto">
            <a:xfrm>
              <a:off x="9154" y="2322"/>
              <a:ext cx="148" cy="147"/>
            </a:xfrm>
            <a:custGeom>
              <a:avLst/>
              <a:gdLst>
                <a:gd name="T0" fmla="*/ 79 w 86"/>
                <a:gd name="T1" fmla="*/ 0 h 85"/>
                <a:gd name="T2" fmla="*/ 0 w 86"/>
                <a:gd name="T3" fmla="*/ 79 h 85"/>
                <a:gd name="T4" fmla="*/ 7 w 86"/>
                <a:gd name="T5" fmla="*/ 85 h 85"/>
                <a:gd name="T6" fmla="*/ 86 w 86"/>
                <a:gd name="T7" fmla="*/ 6 h 85"/>
                <a:gd name="T8" fmla="*/ 79 w 86"/>
                <a:gd name="T9" fmla="*/ 0 h 85"/>
              </a:gdLst>
              <a:ahLst/>
              <a:cxnLst>
                <a:cxn ang="0">
                  <a:pos x="T0" y="T1"/>
                </a:cxn>
                <a:cxn ang="0">
                  <a:pos x="T2" y="T3"/>
                </a:cxn>
                <a:cxn ang="0">
                  <a:pos x="T4" y="T5"/>
                </a:cxn>
                <a:cxn ang="0">
                  <a:pos x="T6" y="T7"/>
                </a:cxn>
                <a:cxn ang="0">
                  <a:pos x="T8" y="T9"/>
                </a:cxn>
              </a:cxnLst>
              <a:rect l="0" t="0" r="r" b="b"/>
              <a:pathLst>
                <a:path w="86" h="85">
                  <a:moveTo>
                    <a:pt x="79" y="0"/>
                  </a:moveTo>
                  <a:lnTo>
                    <a:pt x="0" y="79"/>
                  </a:lnTo>
                  <a:lnTo>
                    <a:pt x="7" y="85"/>
                  </a:lnTo>
                  <a:lnTo>
                    <a:pt x="86" y="6"/>
                  </a:lnTo>
                  <a:lnTo>
                    <a:pt x="79" y="0"/>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3" name="ís1ïḓè"/>
            <p:cNvSpPr/>
            <p:nvPr/>
          </p:nvSpPr>
          <p:spPr bwMode="auto">
            <a:xfrm>
              <a:off x="9184" y="2361"/>
              <a:ext cx="181" cy="198"/>
            </a:xfrm>
            <a:custGeom>
              <a:avLst/>
              <a:gdLst>
                <a:gd name="T0" fmla="*/ 29 w 32"/>
                <a:gd name="T1" fmla="*/ 0 h 35"/>
                <a:gd name="T2" fmla="*/ 0 w 32"/>
                <a:gd name="T3" fmla="*/ 21 h 35"/>
                <a:gd name="T4" fmla="*/ 3 w 32"/>
                <a:gd name="T5" fmla="*/ 23 h 35"/>
                <a:gd name="T6" fmla="*/ 12 w 32"/>
                <a:gd name="T7" fmla="*/ 17 h 35"/>
                <a:gd name="T8" fmla="*/ 20 w 32"/>
                <a:gd name="T9" fmla="*/ 23 h 35"/>
                <a:gd name="T10" fmla="*/ 16 w 32"/>
                <a:gd name="T11" fmla="*/ 33 h 35"/>
                <a:gd name="T12" fmla="*/ 19 w 32"/>
                <a:gd name="T13" fmla="*/ 35 h 35"/>
                <a:gd name="T14" fmla="*/ 32 w 32"/>
                <a:gd name="T15" fmla="*/ 3 h 35"/>
                <a:gd name="T16" fmla="*/ 29 w 32"/>
                <a:gd name="T17" fmla="*/ 0 h 35"/>
                <a:gd name="T18" fmla="*/ 25 w 32"/>
                <a:gd name="T19" fmla="*/ 11 h 35"/>
                <a:gd name="T20" fmla="*/ 22 w 32"/>
                <a:gd name="T21" fmla="*/ 20 h 35"/>
                <a:gd name="T22" fmla="*/ 15 w 32"/>
                <a:gd name="T23" fmla="*/ 15 h 35"/>
                <a:gd name="T24" fmla="*/ 23 w 32"/>
                <a:gd name="T25" fmla="*/ 8 h 35"/>
                <a:gd name="T26" fmla="*/ 28 w 32"/>
                <a:gd name="T27" fmla="*/ 4 h 35"/>
                <a:gd name="T28" fmla="*/ 25 w 32"/>
                <a:gd name="T29" fmla="*/ 1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35">
                  <a:moveTo>
                    <a:pt x="29" y="0"/>
                  </a:moveTo>
                  <a:cubicBezTo>
                    <a:pt x="0" y="21"/>
                    <a:pt x="0" y="21"/>
                    <a:pt x="0" y="21"/>
                  </a:cubicBezTo>
                  <a:cubicBezTo>
                    <a:pt x="3" y="23"/>
                    <a:pt x="3" y="23"/>
                    <a:pt x="3" y="23"/>
                  </a:cubicBezTo>
                  <a:cubicBezTo>
                    <a:pt x="12" y="17"/>
                    <a:pt x="12" y="17"/>
                    <a:pt x="12" y="17"/>
                  </a:cubicBezTo>
                  <a:cubicBezTo>
                    <a:pt x="20" y="23"/>
                    <a:pt x="20" y="23"/>
                    <a:pt x="20" y="23"/>
                  </a:cubicBezTo>
                  <a:cubicBezTo>
                    <a:pt x="16" y="33"/>
                    <a:pt x="16" y="33"/>
                    <a:pt x="16" y="33"/>
                  </a:cubicBezTo>
                  <a:cubicBezTo>
                    <a:pt x="19" y="35"/>
                    <a:pt x="19" y="35"/>
                    <a:pt x="19" y="35"/>
                  </a:cubicBezTo>
                  <a:cubicBezTo>
                    <a:pt x="32" y="3"/>
                    <a:pt x="32" y="3"/>
                    <a:pt x="32" y="3"/>
                  </a:cubicBezTo>
                  <a:lnTo>
                    <a:pt x="29" y="0"/>
                  </a:lnTo>
                  <a:close/>
                  <a:moveTo>
                    <a:pt x="25" y="11"/>
                  </a:moveTo>
                  <a:cubicBezTo>
                    <a:pt x="22" y="20"/>
                    <a:pt x="22" y="20"/>
                    <a:pt x="22" y="20"/>
                  </a:cubicBezTo>
                  <a:cubicBezTo>
                    <a:pt x="15" y="15"/>
                    <a:pt x="15" y="15"/>
                    <a:pt x="15" y="15"/>
                  </a:cubicBezTo>
                  <a:cubicBezTo>
                    <a:pt x="23" y="8"/>
                    <a:pt x="23" y="8"/>
                    <a:pt x="23" y="8"/>
                  </a:cubicBezTo>
                  <a:cubicBezTo>
                    <a:pt x="25" y="7"/>
                    <a:pt x="27" y="6"/>
                    <a:pt x="28" y="4"/>
                  </a:cubicBezTo>
                  <a:cubicBezTo>
                    <a:pt x="28" y="6"/>
                    <a:pt x="27" y="8"/>
                    <a:pt x="25" y="1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4" name="ïṩlïďê"/>
            <p:cNvSpPr/>
            <p:nvPr/>
          </p:nvSpPr>
          <p:spPr bwMode="auto">
            <a:xfrm>
              <a:off x="9313" y="2394"/>
              <a:ext cx="198" cy="216"/>
            </a:xfrm>
            <a:custGeom>
              <a:avLst/>
              <a:gdLst>
                <a:gd name="T0" fmla="*/ 108 w 115"/>
                <a:gd name="T1" fmla="*/ 27 h 125"/>
                <a:gd name="T2" fmla="*/ 62 w 115"/>
                <a:gd name="T3" fmla="*/ 102 h 125"/>
                <a:gd name="T4" fmla="*/ 69 w 115"/>
                <a:gd name="T5" fmla="*/ 7 h 125"/>
                <a:gd name="T6" fmla="*/ 59 w 115"/>
                <a:gd name="T7" fmla="*/ 0 h 125"/>
                <a:gd name="T8" fmla="*/ 0 w 115"/>
                <a:gd name="T9" fmla="*/ 96 h 125"/>
                <a:gd name="T10" fmla="*/ 10 w 115"/>
                <a:gd name="T11" fmla="*/ 99 h 125"/>
                <a:gd name="T12" fmla="*/ 56 w 115"/>
                <a:gd name="T13" fmla="*/ 27 h 125"/>
                <a:gd name="T14" fmla="*/ 49 w 115"/>
                <a:gd name="T15" fmla="*/ 122 h 125"/>
                <a:gd name="T16" fmla="*/ 59 w 115"/>
                <a:gd name="T17" fmla="*/ 125 h 125"/>
                <a:gd name="T18" fmla="*/ 115 w 115"/>
                <a:gd name="T19" fmla="*/ 33 h 125"/>
                <a:gd name="T20" fmla="*/ 108 w 115"/>
                <a:gd name="T21"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25">
                  <a:moveTo>
                    <a:pt x="108" y="27"/>
                  </a:moveTo>
                  <a:lnTo>
                    <a:pt x="62" y="102"/>
                  </a:lnTo>
                  <a:lnTo>
                    <a:pt x="69" y="7"/>
                  </a:lnTo>
                  <a:lnTo>
                    <a:pt x="59" y="0"/>
                  </a:lnTo>
                  <a:lnTo>
                    <a:pt x="0" y="96"/>
                  </a:lnTo>
                  <a:lnTo>
                    <a:pt x="10" y="99"/>
                  </a:lnTo>
                  <a:lnTo>
                    <a:pt x="56" y="27"/>
                  </a:lnTo>
                  <a:lnTo>
                    <a:pt x="49" y="122"/>
                  </a:lnTo>
                  <a:lnTo>
                    <a:pt x="59" y="125"/>
                  </a:lnTo>
                  <a:lnTo>
                    <a:pt x="115" y="33"/>
                  </a:lnTo>
                  <a:lnTo>
                    <a:pt x="108" y="27"/>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5" name="íSliḋê"/>
            <p:cNvSpPr/>
            <p:nvPr/>
          </p:nvSpPr>
          <p:spPr bwMode="auto">
            <a:xfrm>
              <a:off x="9472" y="2458"/>
              <a:ext cx="140" cy="191"/>
            </a:xfrm>
            <a:custGeom>
              <a:avLst/>
              <a:gdLst>
                <a:gd name="T0" fmla="*/ 19 w 25"/>
                <a:gd name="T1" fmla="*/ 1 h 34"/>
                <a:gd name="T2" fmla="*/ 13 w 25"/>
                <a:gd name="T3" fmla="*/ 1 h 34"/>
                <a:gd name="T4" fmla="*/ 8 w 25"/>
                <a:gd name="T5" fmla="*/ 5 h 34"/>
                <a:gd name="T6" fmla="*/ 3 w 25"/>
                <a:gd name="T7" fmla="*/ 13 h 34"/>
                <a:gd name="T8" fmla="*/ 1 w 25"/>
                <a:gd name="T9" fmla="*/ 22 h 34"/>
                <a:gd name="T10" fmla="*/ 2 w 25"/>
                <a:gd name="T11" fmla="*/ 29 h 34"/>
                <a:gd name="T12" fmla="*/ 6 w 25"/>
                <a:gd name="T13" fmla="*/ 33 h 34"/>
                <a:gd name="T14" fmla="*/ 11 w 25"/>
                <a:gd name="T15" fmla="*/ 33 h 34"/>
                <a:gd name="T16" fmla="*/ 17 w 25"/>
                <a:gd name="T17" fmla="*/ 31 h 34"/>
                <a:gd name="T18" fmla="*/ 21 w 25"/>
                <a:gd name="T19" fmla="*/ 20 h 34"/>
                <a:gd name="T20" fmla="*/ 13 w 25"/>
                <a:gd name="T21" fmla="*/ 17 h 34"/>
                <a:gd name="T22" fmla="*/ 11 w 25"/>
                <a:gd name="T23" fmla="*/ 20 h 34"/>
                <a:gd name="T24" fmla="*/ 17 w 25"/>
                <a:gd name="T25" fmla="*/ 22 h 34"/>
                <a:gd name="T26" fmla="*/ 15 w 25"/>
                <a:gd name="T27" fmla="*/ 28 h 34"/>
                <a:gd name="T28" fmla="*/ 12 w 25"/>
                <a:gd name="T29" fmla="*/ 29 h 34"/>
                <a:gd name="T30" fmla="*/ 8 w 25"/>
                <a:gd name="T31" fmla="*/ 29 h 34"/>
                <a:gd name="T32" fmla="*/ 5 w 25"/>
                <a:gd name="T33" fmla="*/ 26 h 34"/>
                <a:gd name="T34" fmla="*/ 4 w 25"/>
                <a:gd name="T35" fmla="*/ 21 h 34"/>
                <a:gd name="T36" fmla="*/ 6 w 25"/>
                <a:gd name="T37" fmla="*/ 14 h 34"/>
                <a:gd name="T38" fmla="*/ 9 w 25"/>
                <a:gd name="T39" fmla="*/ 8 h 34"/>
                <a:gd name="T40" fmla="*/ 11 w 25"/>
                <a:gd name="T41" fmla="*/ 5 h 34"/>
                <a:gd name="T42" fmla="*/ 15 w 25"/>
                <a:gd name="T43" fmla="*/ 4 h 34"/>
                <a:gd name="T44" fmla="*/ 18 w 25"/>
                <a:gd name="T45" fmla="*/ 4 h 34"/>
                <a:gd name="T46" fmla="*/ 20 w 25"/>
                <a:gd name="T47" fmla="*/ 6 h 34"/>
                <a:gd name="T48" fmla="*/ 21 w 25"/>
                <a:gd name="T49" fmla="*/ 9 h 34"/>
                <a:gd name="T50" fmla="*/ 21 w 25"/>
                <a:gd name="T51" fmla="*/ 13 h 34"/>
                <a:gd name="T52" fmla="*/ 24 w 25"/>
                <a:gd name="T53" fmla="*/ 13 h 34"/>
                <a:gd name="T54" fmla="*/ 24 w 25"/>
                <a:gd name="T55" fmla="*/ 7 h 34"/>
                <a:gd name="T56" fmla="*/ 23 w 25"/>
                <a:gd name="T57" fmla="*/ 3 h 34"/>
                <a:gd name="T58" fmla="*/ 19 w 25"/>
                <a:gd name="T59"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4">
                  <a:moveTo>
                    <a:pt x="19" y="1"/>
                  </a:moveTo>
                  <a:cubicBezTo>
                    <a:pt x="18" y="0"/>
                    <a:pt x="15" y="0"/>
                    <a:pt x="13" y="1"/>
                  </a:cubicBezTo>
                  <a:cubicBezTo>
                    <a:pt x="11" y="1"/>
                    <a:pt x="9" y="3"/>
                    <a:pt x="8" y="5"/>
                  </a:cubicBezTo>
                  <a:cubicBezTo>
                    <a:pt x="6" y="7"/>
                    <a:pt x="4" y="10"/>
                    <a:pt x="3" y="13"/>
                  </a:cubicBezTo>
                  <a:cubicBezTo>
                    <a:pt x="2" y="16"/>
                    <a:pt x="1" y="19"/>
                    <a:pt x="1" y="22"/>
                  </a:cubicBezTo>
                  <a:cubicBezTo>
                    <a:pt x="0" y="25"/>
                    <a:pt x="1" y="27"/>
                    <a:pt x="2" y="29"/>
                  </a:cubicBezTo>
                  <a:cubicBezTo>
                    <a:pt x="3" y="31"/>
                    <a:pt x="4" y="32"/>
                    <a:pt x="6" y="33"/>
                  </a:cubicBezTo>
                  <a:cubicBezTo>
                    <a:pt x="8" y="34"/>
                    <a:pt x="9" y="34"/>
                    <a:pt x="11" y="33"/>
                  </a:cubicBezTo>
                  <a:cubicBezTo>
                    <a:pt x="13" y="33"/>
                    <a:pt x="15" y="32"/>
                    <a:pt x="17" y="31"/>
                  </a:cubicBezTo>
                  <a:cubicBezTo>
                    <a:pt x="21" y="20"/>
                    <a:pt x="21" y="20"/>
                    <a:pt x="21" y="20"/>
                  </a:cubicBezTo>
                  <a:cubicBezTo>
                    <a:pt x="13" y="17"/>
                    <a:pt x="13" y="17"/>
                    <a:pt x="13" y="17"/>
                  </a:cubicBezTo>
                  <a:cubicBezTo>
                    <a:pt x="11" y="20"/>
                    <a:pt x="11" y="20"/>
                    <a:pt x="11" y="20"/>
                  </a:cubicBezTo>
                  <a:cubicBezTo>
                    <a:pt x="17" y="22"/>
                    <a:pt x="17" y="22"/>
                    <a:pt x="17" y="22"/>
                  </a:cubicBezTo>
                  <a:cubicBezTo>
                    <a:pt x="15" y="28"/>
                    <a:pt x="15" y="28"/>
                    <a:pt x="15" y="28"/>
                  </a:cubicBezTo>
                  <a:cubicBezTo>
                    <a:pt x="14" y="29"/>
                    <a:pt x="13" y="29"/>
                    <a:pt x="12" y="29"/>
                  </a:cubicBezTo>
                  <a:cubicBezTo>
                    <a:pt x="10" y="30"/>
                    <a:pt x="9" y="30"/>
                    <a:pt x="8" y="29"/>
                  </a:cubicBezTo>
                  <a:cubicBezTo>
                    <a:pt x="6" y="29"/>
                    <a:pt x="5" y="28"/>
                    <a:pt x="5" y="26"/>
                  </a:cubicBezTo>
                  <a:cubicBezTo>
                    <a:pt x="4" y="25"/>
                    <a:pt x="3" y="23"/>
                    <a:pt x="4" y="21"/>
                  </a:cubicBezTo>
                  <a:cubicBezTo>
                    <a:pt x="4" y="19"/>
                    <a:pt x="4" y="17"/>
                    <a:pt x="6" y="14"/>
                  </a:cubicBezTo>
                  <a:cubicBezTo>
                    <a:pt x="7" y="12"/>
                    <a:pt x="8" y="10"/>
                    <a:pt x="9" y="8"/>
                  </a:cubicBezTo>
                  <a:cubicBezTo>
                    <a:pt x="10" y="7"/>
                    <a:pt x="11" y="6"/>
                    <a:pt x="11" y="5"/>
                  </a:cubicBezTo>
                  <a:cubicBezTo>
                    <a:pt x="12" y="5"/>
                    <a:pt x="13" y="4"/>
                    <a:pt x="15" y="4"/>
                  </a:cubicBezTo>
                  <a:cubicBezTo>
                    <a:pt x="16" y="4"/>
                    <a:pt x="17" y="4"/>
                    <a:pt x="18" y="4"/>
                  </a:cubicBezTo>
                  <a:cubicBezTo>
                    <a:pt x="19" y="5"/>
                    <a:pt x="20" y="5"/>
                    <a:pt x="20" y="6"/>
                  </a:cubicBezTo>
                  <a:cubicBezTo>
                    <a:pt x="21" y="7"/>
                    <a:pt x="21" y="8"/>
                    <a:pt x="21" y="9"/>
                  </a:cubicBezTo>
                  <a:cubicBezTo>
                    <a:pt x="22" y="10"/>
                    <a:pt x="21" y="11"/>
                    <a:pt x="21" y="13"/>
                  </a:cubicBezTo>
                  <a:cubicBezTo>
                    <a:pt x="24" y="13"/>
                    <a:pt x="24" y="13"/>
                    <a:pt x="24" y="13"/>
                  </a:cubicBezTo>
                  <a:cubicBezTo>
                    <a:pt x="24" y="11"/>
                    <a:pt x="25" y="9"/>
                    <a:pt x="24" y="7"/>
                  </a:cubicBezTo>
                  <a:cubicBezTo>
                    <a:pt x="24" y="6"/>
                    <a:pt x="24" y="4"/>
                    <a:pt x="23" y="3"/>
                  </a:cubicBezTo>
                  <a:cubicBezTo>
                    <a:pt x="22" y="2"/>
                    <a:pt x="21" y="1"/>
                    <a:pt x="19" y="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6" name="ísļîdè"/>
            <p:cNvSpPr/>
            <p:nvPr/>
          </p:nvSpPr>
          <p:spPr bwMode="auto">
            <a:xfrm>
              <a:off x="9686" y="2463"/>
              <a:ext cx="112" cy="193"/>
            </a:xfrm>
            <a:custGeom>
              <a:avLst/>
              <a:gdLst>
                <a:gd name="T0" fmla="*/ 17 w 20"/>
                <a:gd name="T1" fmla="*/ 19 h 34"/>
                <a:gd name="T2" fmla="*/ 15 w 20"/>
                <a:gd name="T3" fmla="*/ 27 h 34"/>
                <a:gd name="T4" fmla="*/ 10 w 20"/>
                <a:gd name="T5" fmla="*/ 30 h 34"/>
                <a:gd name="T6" fmla="*/ 7 w 20"/>
                <a:gd name="T7" fmla="*/ 29 h 34"/>
                <a:gd name="T8" fmla="*/ 4 w 20"/>
                <a:gd name="T9" fmla="*/ 25 h 34"/>
                <a:gd name="T10" fmla="*/ 4 w 20"/>
                <a:gd name="T11" fmla="*/ 19 h 34"/>
                <a:gd name="T12" fmla="*/ 4 w 20"/>
                <a:gd name="T13" fmla="*/ 0 h 34"/>
                <a:gd name="T14" fmla="*/ 0 w 20"/>
                <a:gd name="T15" fmla="*/ 0 h 34"/>
                <a:gd name="T16" fmla="*/ 0 w 20"/>
                <a:gd name="T17" fmla="*/ 19 h 34"/>
                <a:gd name="T18" fmla="*/ 1 w 20"/>
                <a:gd name="T19" fmla="*/ 27 h 34"/>
                <a:gd name="T20" fmla="*/ 5 w 20"/>
                <a:gd name="T21" fmla="*/ 32 h 34"/>
                <a:gd name="T22" fmla="*/ 10 w 20"/>
                <a:gd name="T23" fmla="*/ 34 h 34"/>
                <a:gd name="T24" fmla="*/ 16 w 20"/>
                <a:gd name="T25" fmla="*/ 32 h 34"/>
                <a:gd name="T26" fmla="*/ 19 w 20"/>
                <a:gd name="T27" fmla="*/ 27 h 34"/>
                <a:gd name="T28" fmla="*/ 20 w 20"/>
                <a:gd name="T29" fmla="*/ 19 h 34"/>
                <a:gd name="T30" fmla="*/ 20 w 20"/>
                <a:gd name="T31" fmla="*/ 0 h 34"/>
                <a:gd name="T32" fmla="*/ 17 w 20"/>
                <a:gd name="T33" fmla="*/ 0 h 34"/>
                <a:gd name="T34" fmla="*/ 17 w 20"/>
                <a:gd name="T35"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4">
                  <a:moveTo>
                    <a:pt x="17" y="19"/>
                  </a:moveTo>
                  <a:cubicBezTo>
                    <a:pt x="17" y="23"/>
                    <a:pt x="16" y="26"/>
                    <a:pt x="15" y="27"/>
                  </a:cubicBezTo>
                  <a:cubicBezTo>
                    <a:pt x="14" y="29"/>
                    <a:pt x="13" y="30"/>
                    <a:pt x="10" y="30"/>
                  </a:cubicBezTo>
                  <a:cubicBezTo>
                    <a:pt x="9" y="30"/>
                    <a:pt x="8" y="29"/>
                    <a:pt x="7" y="29"/>
                  </a:cubicBezTo>
                  <a:cubicBezTo>
                    <a:pt x="6" y="28"/>
                    <a:pt x="5" y="27"/>
                    <a:pt x="4" y="25"/>
                  </a:cubicBezTo>
                  <a:cubicBezTo>
                    <a:pt x="4" y="24"/>
                    <a:pt x="4" y="22"/>
                    <a:pt x="4" y="19"/>
                  </a:cubicBezTo>
                  <a:cubicBezTo>
                    <a:pt x="4" y="0"/>
                    <a:pt x="4" y="0"/>
                    <a:pt x="4" y="0"/>
                  </a:cubicBezTo>
                  <a:cubicBezTo>
                    <a:pt x="0" y="0"/>
                    <a:pt x="0" y="0"/>
                    <a:pt x="0" y="0"/>
                  </a:cubicBezTo>
                  <a:cubicBezTo>
                    <a:pt x="0" y="19"/>
                    <a:pt x="0" y="19"/>
                    <a:pt x="0" y="19"/>
                  </a:cubicBezTo>
                  <a:cubicBezTo>
                    <a:pt x="0" y="23"/>
                    <a:pt x="1" y="25"/>
                    <a:pt x="1" y="27"/>
                  </a:cubicBezTo>
                  <a:cubicBezTo>
                    <a:pt x="2" y="29"/>
                    <a:pt x="3" y="31"/>
                    <a:pt x="5" y="32"/>
                  </a:cubicBezTo>
                  <a:cubicBezTo>
                    <a:pt x="6" y="33"/>
                    <a:pt x="8" y="34"/>
                    <a:pt x="10" y="34"/>
                  </a:cubicBezTo>
                  <a:cubicBezTo>
                    <a:pt x="13" y="34"/>
                    <a:pt x="15" y="33"/>
                    <a:pt x="16" y="32"/>
                  </a:cubicBezTo>
                  <a:cubicBezTo>
                    <a:pt x="18" y="31"/>
                    <a:pt x="19" y="29"/>
                    <a:pt x="19" y="27"/>
                  </a:cubicBezTo>
                  <a:cubicBezTo>
                    <a:pt x="20" y="25"/>
                    <a:pt x="20" y="22"/>
                    <a:pt x="20" y="19"/>
                  </a:cubicBezTo>
                  <a:cubicBezTo>
                    <a:pt x="20" y="0"/>
                    <a:pt x="20" y="0"/>
                    <a:pt x="20" y="0"/>
                  </a:cubicBezTo>
                  <a:cubicBezTo>
                    <a:pt x="17" y="0"/>
                    <a:pt x="17" y="0"/>
                    <a:pt x="17" y="0"/>
                  </a:cubicBezTo>
                  <a:lnTo>
                    <a:pt x="17" y="19"/>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7" name="îSlíḋé"/>
            <p:cNvSpPr/>
            <p:nvPr/>
          </p:nvSpPr>
          <p:spPr bwMode="auto">
            <a:xfrm>
              <a:off x="9815" y="2446"/>
              <a:ext cx="136" cy="198"/>
            </a:xfrm>
            <a:custGeom>
              <a:avLst/>
              <a:gdLst>
                <a:gd name="T0" fmla="*/ 53 w 79"/>
                <a:gd name="T1" fmla="*/ 0 h 115"/>
                <a:gd name="T2" fmla="*/ 62 w 79"/>
                <a:gd name="T3" fmla="*/ 86 h 115"/>
                <a:gd name="T4" fmla="*/ 10 w 79"/>
                <a:gd name="T5" fmla="*/ 3 h 115"/>
                <a:gd name="T6" fmla="*/ 0 w 79"/>
                <a:gd name="T7" fmla="*/ 7 h 115"/>
                <a:gd name="T8" fmla="*/ 13 w 79"/>
                <a:gd name="T9" fmla="*/ 115 h 115"/>
                <a:gd name="T10" fmla="*/ 23 w 79"/>
                <a:gd name="T11" fmla="*/ 115 h 115"/>
                <a:gd name="T12" fmla="*/ 13 w 79"/>
                <a:gd name="T13" fmla="*/ 30 h 115"/>
                <a:gd name="T14" fmla="*/ 66 w 79"/>
                <a:gd name="T15" fmla="*/ 109 h 115"/>
                <a:gd name="T16" fmla="*/ 79 w 79"/>
                <a:gd name="T17" fmla="*/ 109 h 115"/>
                <a:gd name="T18" fmla="*/ 62 w 79"/>
                <a:gd name="T19" fmla="*/ 0 h 115"/>
                <a:gd name="T20" fmla="*/ 53 w 79"/>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115">
                  <a:moveTo>
                    <a:pt x="53" y="0"/>
                  </a:moveTo>
                  <a:lnTo>
                    <a:pt x="62" y="86"/>
                  </a:lnTo>
                  <a:lnTo>
                    <a:pt x="10" y="3"/>
                  </a:lnTo>
                  <a:lnTo>
                    <a:pt x="0" y="7"/>
                  </a:lnTo>
                  <a:lnTo>
                    <a:pt x="13" y="115"/>
                  </a:lnTo>
                  <a:lnTo>
                    <a:pt x="23" y="115"/>
                  </a:lnTo>
                  <a:lnTo>
                    <a:pt x="13" y="30"/>
                  </a:lnTo>
                  <a:lnTo>
                    <a:pt x="66" y="109"/>
                  </a:lnTo>
                  <a:lnTo>
                    <a:pt x="79" y="109"/>
                  </a:lnTo>
                  <a:lnTo>
                    <a:pt x="62" y="0"/>
                  </a:lnTo>
                  <a:lnTo>
                    <a:pt x="53" y="0"/>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8" name="íŝ1ïḓê"/>
            <p:cNvSpPr/>
            <p:nvPr/>
          </p:nvSpPr>
          <p:spPr bwMode="auto">
            <a:xfrm>
              <a:off x="9934" y="2411"/>
              <a:ext cx="79" cy="188"/>
            </a:xfrm>
            <a:custGeom>
              <a:avLst/>
              <a:gdLst>
                <a:gd name="T0" fmla="*/ 0 w 46"/>
                <a:gd name="T1" fmla="*/ 4 h 109"/>
                <a:gd name="T2" fmla="*/ 36 w 46"/>
                <a:gd name="T3" fmla="*/ 109 h 109"/>
                <a:gd name="T4" fmla="*/ 46 w 46"/>
                <a:gd name="T5" fmla="*/ 106 h 109"/>
                <a:gd name="T6" fmla="*/ 10 w 46"/>
                <a:gd name="T7" fmla="*/ 0 h 109"/>
                <a:gd name="T8" fmla="*/ 0 w 46"/>
                <a:gd name="T9" fmla="*/ 4 h 109"/>
              </a:gdLst>
              <a:ahLst/>
              <a:cxnLst>
                <a:cxn ang="0">
                  <a:pos x="T0" y="T1"/>
                </a:cxn>
                <a:cxn ang="0">
                  <a:pos x="T2" y="T3"/>
                </a:cxn>
                <a:cxn ang="0">
                  <a:pos x="T4" y="T5"/>
                </a:cxn>
                <a:cxn ang="0">
                  <a:pos x="T6" y="T7"/>
                </a:cxn>
                <a:cxn ang="0">
                  <a:pos x="T8" y="T9"/>
                </a:cxn>
              </a:cxnLst>
              <a:rect l="0" t="0" r="r" b="b"/>
              <a:pathLst>
                <a:path w="46" h="109">
                  <a:moveTo>
                    <a:pt x="0" y="4"/>
                  </a:moveTo>
                  <a:lnTo>
                    <a:pt x="36" y="109"/>
                  </a:lnTo>
                  <a:lnTo>
                    <a:pt x="46" y="106"/>
                  </a:lnTo>
                  <a:lnTo>
                    <a:pt x="10" y="0"/>
                  </a:lnTo>
                  <a:lnTo>
                    <a:pt x="0" y="4"/>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9" name="ï$ľíḑè"/>
            <p:cNvSpPr/>
            <p:nvPr/>
          </p:nvSpPr>
          <p:spPr bwMode="auto">
            <a:xfrm>
              <a:off x="9962" y="2372"/>
              <a:ext cx="136" cy="205"/>
            </a:xfrm>
            <a:custGeom>
              <a:avLst/>
              <a:gdLst>
                <a:gd name="T0" fmla="*/ 17 w 24"/>
                <a:gd name="T1" fmla="*/ 1 h 36"/>
                <a:gd name="T2" fmla="*/ 20 w 24"/>
                <a:gd name="T3" fmla="*/ 26 h 36"/>
                <a:gd name="T4" fmla="*/ 21 w 24"/>
                <a:gd name="T5" fmla="*/ 32 h 36"/>
                <a:gd name="T6" fmla="*/ 18 w 24"/>
                <a:gd name="T7" fmla="*/ 27 h 36"/>
                <a:gd name="T8" fmla="*/ 3 w 24"/>
                <a:gd name="T9" fmla="*/ 7 h 36"/>
                <a:gd name="T10" fmla="*/ 0 w 24"/>
                <a:gd name="T11" fmla="*/ 8 h 36"/>
                <a:gd name="T12" fmla="*/ 21 w 24"/>
                <a:gd name="T13" fmla="*/ 36 h 36"/>
                <a:gd name="T14" fmla="*/ 24 w 24"/>
                <a:gd name="T15" fmla="*/ 35 h 36"/>
                <a:gd name="T16" fmla="*/ 19 w 24"/>
                <a:gd name="T17" fmla="*/ 0 h 36"/>
                <a:gd name="T18" fmla="*/ 17 w 24"/>
                <a:gd name="T19"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36">
                  <a:moveTo>
                    <a:pt x="17" y="1"/>
                  </a:moveTo>
                  <a:cubicBezTo>
                    <a:pt x="20" y="26"/>
                    <a:pt x="20" y="26"/>
                    <a:pt x="20" y="26"/>
                  </a:cubicBezTo>
                  <a:cubicBezTo>
                    <a:pt x="20" y="28"/>
                    <a:pt x="21" y="30"/>
                    <a:pt x="21" y="32"/>
                  </a:cubicBezTo>
                  <a:cubicBezTo>
                    <a:pt x="20" y="30"/>
                    <a:pt x="19" y="29"/>
                    <a:pt x="18" y="27"/>
                  </a:cubicBezTo>
                  <a:cubicBezTo>
                    <a:pt x="3" y="7"/>
                    <a:pt x="3" y="7"/>
                    <a:pt x="3" y="7"/>
                  </a:cubicBezTo>
                  <a:cubicBezTo>
                    <a:pt x="0" y="8"/>
                    <a:pt x="0" y="8"/>
                    <a:pt x="0" y="8"/>
                  </a:cubicBezTo>
                  <a:cubicBezTo>
                    <a:pt x="21" y="36"/>
                    <a:pt x="21" y="36"/>
                    <a:pt x="21" y="36"/>
                  </a:cubicBezTo>
                  <a:cubicBezTo>
                    <a:pt x="24" y="35"/>
                    <a:pt x="24" y="35"/>
                    <a:pt x="24" y="35"/>
                  </a:cubicBezTo>
                  <a:cubicBezTo>
                    <a:pt x="19" y="0"/>
                    <a:pt x="19" y="0"/>
                    <a:pt x="19" y="0"/>
                  </a:cubicBezTo>
                  <a:lnTo>
                    <a:pt x="17" y="1"/>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0" name="ïṧ1íḓè"/>
            <p:cNvSpPr/>
            <p:nvPr/>
          </p:nvSpPr>
          <p:spPr bwMode="auto">
            <a:xfrm>
              <a:off x="10086" y="2327"/>
              <a:ext cx="169" cy="193"/>
            </a:xfrm>
            <a:custGeom>
              <a:avLst/>
              <a:gdLst>
                <a:gd name="T0" fmla="*/ 62 w 98"/>
                <a:gd name="T1" fmla="*/ 99 h 112"/>
                <a:gd name="T2" fmla="*/ 40 w 98"/>
                <a:gd name="T3" fmla="*/ 66 h 112"/>
                <a:gd name="T4" fmla="*/ 66 w 98"/>
                <a:gd name="T5" fmla="*/ 49 h 112"/>
                <a:gd name="T6" fmla="*/ 59 w 98"/>
                <a:gd name="T7" fmla="*/ 39 h 112"/>
                <a:gd name="T8" fmla="*/ 33 w 98"/>
                <a:gd name="T9" fmla="*/ 56 h 112"/>
                <a:gd name="T10" fmla="*/ 13 w 98"/>
                <a:gd name="T11" fmla="*/ 26 h 112"/>
                <a:gd name="T12" fmla="*/ 40 w 98"/>
                <a:gd name="T13" fmla="*/ 10 h 112"/>
                <a:gd name="T14" fmla="*/ 33 w 98"/>
                <a:gd name="T15" fmla="*/ 0 h 112"/>
                <a:gd name="T16" fmla="*/ 0 w 98"/>
                <a:gd name="T17" fmla="*/ 20 h 112"/>
                <a:gd name="T18" fmla="*/ 62 w 98"/>
                <a:gd name="T19" fmla="*/ 112 h 112"/>
                <a:gd name="T20" fmla="*/ 98 w 98"/>
                <a:gd name="T21" fmla="*/ 92 h 112"/>
                <a:gd name="T22" fmla="*/ 89 w 98"/>
                <a:gd name="T23" fmla="*/ 79 h 112"/>
                <a:gd name="T24" fmla="*/ 62 w 98"/>
                <a:gd name="T25" fmla="*/ 9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12">
                  <a:moveTo>
                    <a:pt x="62" y="99"/>
                  </a:moveTo>
                  <a:lnTo>
                    <a:pt x="40" y="66"/>
                  </a:lnTo>
                  <a:lnTo>
                    <a:pt x="66" y="49"/>
                  </a:lnTo>
                  <a:lnTo>
                    <a:pt x="59" y="39"/>
                  </a:lnTo>
                  <a:lnTo>
                    <a:pt x="33" y="56"/>
                  </a:lnTo>
                  <a:lnTo>
                    <a:pt x="13" y="26"/>
                  </a:lnTo>
                  <a:lnTo>
                    <a:pt x="40" y="10"/>
                  </a:lnTo>
                  <a:lnTo>
                    <a:pt x="33" y="0"/>
                  </a:lnTo>
                  <a:lnTo>
                    <a:pt x="0" y="20"/>
                  </a:lnTo>
                  <a:lnTo>
                    <a:pt x="62" y="112"/>
                  </a:lnTo>
                  <a:lnTo>
                    <a:pt x="98" y="92"/>
                  </a:lnTo>
                  <a:lnTo>
                    <a:pt x="89" y="79"/>
                  </a:lnTo>
                  <a:lnTo>
                    <a:pt x="62" y="99"/>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1" name="işļïḑê"/>
            <p:cNvSpPr/>
            <p:nvPr/>
          </p:nvSpPr>
          <p:spPr bwMode="auto">
            <a:xfrm>
              <a:off x="10165" y="2265"/>
              <a:ext cx="204" cy="193"/>
            </a:xfrm>
            <a:custGeom>
              <a:avLst/>
              <a:gdLst>
                <a:gd name="T0" fmla="*/ 22 w 36"/>
                <a:gd name="T1" fmla="*/ 16 h 34"/>
                <a:gd name="T2" fmla="*/ 20 w 36"/>
                <a:gd name="T3" fmla="*/ 16 h 34"/>
                <a:gd name="T4" fmla="*/ 22 w 36"/>
                <a:gd name="T5" fmla="*/ 11 h 34"/>
                <a:gd name="T6" fmla="*/ 19 w 36"/>
                <a:gd name="T7" fmla="*/ 5 h 34"/>
                <a:gd name="T8" fmla="*/ 15 w 36"/>
                <a:gd name="T9" fmla="*/ 2 h 34"/>
                <a:gd name="T10" fmla="*/ 12 w 36"/>
                <a:gd name="T11" fmla="*/ 0 h 34"/>
                <a:gd name="T12" fmla="*/ 8 w 36"/>
                <a:gd name="T13" fmla="*/ 2 h 34"/>
                <a:gd name="T14" fmla="*/ 0 w 36"/>
                <a:gd name="T15" fmla="*/ 7 h 34"/>
                <a:gd name="T16" fmla="*/ 21 w 36"/>
                <a:gd name="T17" fmla="*/ 34 h 34"/>
                <a:gd name="T18" fmla="*/ 23 w 36"/>
                <a:gd name="T19" fmla="*/ 33 h 34"/>
                <a:gd name="T20" fmla="*/ 14 w 36"/>
                <a:gd name="T21" fmla="*/ 21 h 34"/>
                <a:gd name="T22" fmla="*/ 16 w 36"/>
                <a:gd name="T23" fmla="*/ 19 h 34"/>
                <a:gd name="T24" fmla="*/ 18 w 36"/>
                <a:gd name="T25" fmla="*/ 18 h 34"/>
                <a:gd name="T26" fmla="*/ 19 w 36"/>
                <a:gd name="T27" fmla="*/ 18 h 34"/>
                <a:gd name="T28" fmla="*/ 22 w 36"/>
                <a:gd name="T29" fmla="*/ 19 h 34"/>
                <a:gd name="T30" fmla="*/ 26 w 36"/>
                <a:gd name="T31" fmla="*/ 22 h 34"/>
                <a:gd name="T32" fmla="*/ 33 w 36"/>
                <a:gd name="T33" fmla="*/ 26 h 34"/>
                <a:gd name="T34" fmla="*/ 36 w 36"/>
                <a:gd name="T35" fmla="*/ 24 h 34"/>
                <a:gd name="T36" fmla="*/ 27 w 36"/>
                <a:gd name="T37" fmla="*/ 19 h 34"/>
                <a:gd name="T38" fmla="*/ 22 w 36"/>
                <a:gd name="T39" fmla="*/ 16 h 34"/>
                <a:gd name="T40" fmla="*/ 18 w 36"/>
                <a:gd name="T41" fmla="*/ 12 h 34"/>
                <a:gd name="T42" fmla="*/ 16 w 36"/>
                <a:gd name="T43" fmla="*/ 14 h 34"/>
                <a:gd name="T44" fmla="*/ 12 w 36"/>
                <a:gd name="T45" fmla="*/ 18 h 34"/>
                <a:gd name="T46" fmla="*/ 5 w 36"/>
                <a:gd name="T47" fmla="*/ 9 h 34"/>
                <a:gd name="T48" fmla="*/ 10 w 36"/>
                <a:gd name="T49" fmla="*/ 5 h 34"/>
                <a:gd name="T50" fmla="*/ 14 w 36"/>
                <a:gd name="T51" fmla="*/ 4 h 34"/>
                <a:gd name="T52" fmla="*/ 17 w 36"/>
                <a:gd name="T53" fmla="*/ 7 h 34"/>
                <a:gd name="T54" fmla="*/ 18 w 36"/>
                <a:gd name="T55" fmla="*/ 10 h 34"/>
                <a:gd name="T56" fmla="*/ 18 w 36"/>
                <a:gd name="T57"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4">
                  <a:moveTo>
                    <a:pt x="22" y="16"/>
                  </a:moveTo>
                  <a:cubicBezTo>
                    <a:pt x="22" y="16"/>
                    <a:pt x="21" y="16"/>
                    <a:pt x="20" y="16"/>
                  </a:cubicBezTo>
                  <a:cubicBezTo>
                    <a:pt x="21" y="14"/>
                    <a:pt x="22" y="13"/>
                    <a:pt x="22" y="11"/>
                  </a:cubicBezTo>
                  <a:cubicBezTo>
                    <a:pt x="22" y="9"/>
                    <a:pt x="21" y="7"/>
                    <a:pt x="19" y="5"/>
                  </a:cubicBezTo>
                  <a:cubicBezTo>
                    <a:pt x="18" y="4"/>
                    <a:pt x="17" y="3"/>
                    <a:pt x="15" y="2"/>
                  </a:cubicBezTo>
                  <a:cubicBezTo>
                    <a:pt x="14" y="1"/>
                    <a:pt x="13" y="0"/>
                    <a:pt x="12" y="0"/>
                  </a:cubicBezTo>
                  <a:cubicBezTo>
                    <a:pt x="11" y="0"/>
                    <a:pt x="9" y="1"/>
                    <a:pt x="8" y="2"/>
                  </a:cubicBezTo>
                  <a:cubicBezTo>
                    <a:pt x="0" y="7"/>
                    <a:pt x="0" y="7"/>
                    <a:pt x="0" y="7"/>
                  </a:cubicBezTo>
                  <a:cubicBezTo>
                    <a:pt x="21" y="34"/>
                    <a:pt x="21" y="34"/>
                    <a:pt x="21" y="34"/>
                  </a:cubicBezTo>
                  <a:cubicBezTo>
                    <a:pt x="23" y="33"/>
                    <a:pt x="23" y="33"/>
                    <a:pt x="23" y="33"/>
                  </a:cubicBezTo>
                  <a:cubicBezTo>
                    <a:pt x="14" y="21"/>
                    <a:pt x="14" y="21"/>
                    <a:pt x="14" y="21"/>
                  </a:cubicBezTo>
                  <a:cubicBezTo>
                    <a:pt x="16" y="19"/>
                    <a:pt x="16" y="19"/>
                    <a:pt x="16" y="19"/>
                  </a:cubicBezTo>
                  <a:cubicBezTo>
                    <a:pt x="17" y="19"/>
                    <a:pt x="17" y="18"/>
                    <a:pt x="18" y="18"/>
                  </a:cubicBezTo>
                  <a:cubicBezTo>
                    <a:pt x="18" y="18"/>
                    <a:pt x="19" y="18"/>
                    <a:pt x="19" y="18"/>
                  </a:cubicBezTo>
                  <a:cubicBezTo>
                    <a:pt x="20" y="18"/>
                    <a:pt x="21" y="19"/>
                    <a:pt x="22" y="19"/>
                  </a:cubicBezTo>
                  <a:cubicBezTo>
                    <a:pt x="23" y="20"/>
                    <a:pt x="24" y="21"/>
                    <a:pt x="26" y="22"/>
                  </a:cubicBezTo>
                  <a:cubicBezTo>
                    <a:pt x="33" y="26"/>
                    <a:pt x="33" y="26"/>
                    <a:pt x="33" y="26"/>
                  </a:cubicBezTo>
                  <a:cubicBezTo>
                    <a:pt x="36" y="24"/>
                    <a:pt x="36" y="24"/>
                    <a:pt x="36" y="24"/>
                  </a:cubicBezTo>
                  <a:cubicBezTo>
                    <a:pt x="27" y="19"/>
                    <a:pt x="27" y="19"/>
                    <a:pt x="27" y="19"/>
                  </a:cubicBezTo>
                  <a:cubicBezTo>
                    <a:pt x="25" y="18"/>
                    <a:pt x="24" y="17"/>
                    <a:pt x="22" y="16"/>
                  </a:cubicBezTo>
                  <a:close/>
                  <a:moveTo>
                    <a:pt x="18" y="12"/>
                  </a:moveTo>
                  <a:cubicBezTo>
                    <a:pt x="18" y="13"/>
                    <a:pt x="17" y="14"/>
                    <a:pt x="16" y="14"/>
                  </a:cubicBezTo>
                  <a:cubicBezTo>
                    <a:pt x="12" y="18"/>
                    <a:pt x="12" y="18"/>
                    <a:pt x="12" y="18"/>
                  </a:cubicBezTo>
                  <a:cubicBezTo>
                    <a:pt x="5" y="9"/>
                    <a:pt x="5" y="9"/>
                    <a:pt x="5" y="9"/>
                  </a:cubicBezTo>
                  <a:cubicBezTo>
                    <a:pt x="10" y="5"/>
                    <a:pt x="10" y="5"/>
                    <a:pt x="10" y="5"/>
                  </a:cubicBezTo>
                  <a:cubicBezTo>
                    <a:pt x="11" y="4"/>
                    <a:pt x="13" y="4"/>
                    <a:pt x="14" y="4"/>
                  </a:cubicBezTo>
                  <a:cubicBezTo>
                    <a:pt x="15" y="5"/>
                    <a:pt x="16" y="6"/>
                    <a:pt x="17" y="7"/>
                  </a:cubicBezTo>
                  <a:cubicBezTo>
                    <a:pt x="18" y="8"/>
                    <a:pt x="18" y="9"/>
                    <a:pt x="18" y="10"/>
                  </a:cubicBezTo>
                  <a:cubicBezTo>
                    <a:pt x="19" y="11"/>
                    <a:pt x="19" y="11"/>
                    <a:pt x="18" y="12"/>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2" name="îŝ1îdé"/>
            <p:cNvSpPr/>
            <p:nvPr/>
          </p:nvSpPr>
          <p:spPr bwMode="auto">
            <a:xfrm>
              <a:off x="10262" y="2203"/>
              <a:ext cx="191" cy="152"/>
            </a:xfrm>
            <a:custGeom>
              <a:avLst/>
              <a:gdLst>
                <a:gd name="T0" fmla="*/ 28 w 34"/>
                <a:gd name="T1" fmla="*/ 10 h 27"/>
                <a:gd name="T2" fmla="*/ 24 w 34"/>
                <a:gd name="T3" fmla="*/ 8 h 27"/>
                <a:gd name="T4" fmla="*/ 19 w 34"/>
                <a:gd name="T5" fmla="*/ 9 h 27"/>
                <a:gd name="T6" fmla="*/ 14 w 34"/>
                <a:gd name="T7" fmla="*/ 12 h 27"/>
                <a:gd name="T8" fmla="*/ 10 w 34"/>
                <a:gd name="T9" fmla="*/ 14 h 27"/>
                <a:gd name="T10" fmla="*/ 7 w 34"/>
                <a:gd name="T11" fmla="*/ 13 h 27"/>
                <a:gd name="T12" fmla="*/ 4 w 34"/>
                <a:gd name="T13" fmla="*/ 10 h 27"/>
                <a:gd name="T14" fmla="*/ 5 w 34"/>
                <a:gd name="T15" fmla="*/ 6 h 27"/>
                <a:gd name="T16" fmla="*/ 9 w 34"/>
                <a:gd name="T17" fmla="*/ 4 h 27"/>
                <a:gd name="T18" fmla="*/ 14 w 34"/>
                <a:gd name="T19" fmla="*/ 5 h 27"/>
                <a:gd name="T20" fmla="*/ 15 w 34"/>
                <a:gd name="T21" fmla="*/ 3 h 27"/>
                <a:gd name="T22" fmla="*/ 10 w 34"/>
                <a:gd name="T23" fmla="*/ 1 h 27"/>
                <a:gd name="T24" fmla="*/ 5 w 34"/>
                <a:gd name="T25" fmla="*/ 1 h 27"/>
                <a:gd name="T26" fmla="*/ 2 w 34"/>
                <a:gd name="T27" fmla="*/ 4 h 27"/>
                <a:gd name="T28" fmla="*/ 0 w 34"/>
                <a:gd name="T29" fmla="*/ 8 h 27"/>
                <a:gd name="T30" fmla="*/ 2 w 34"/>
                <a:gd name="T31" fmla="*/ 13 h 27"/>
                <a:gd name="T32" fmla="*/ 5 w 34"/>
                <a:gd name="T33" fmla="*/ 16 h 27"/>
                <a:gd name="T34" fmla="*/ 9 w 34"/>
                <a:gd name="T35" fmla="*/ 18 h 27"/>
                <a:gd name="T36" fmla="*/ 14 w 34"/>
                <a:gd name="T37" fmla="*/ 17 h 27"/>
                <a:gd name="T38" fmla="*/ 18 w 34"/>
                <a:gd name="T39" fmla="*/ 15 h 27"/>
                <a:gd name="T40" fmla="*/ 21 w 34"/>
                <a:gd name="T41" fmla="*/ 12 h 27"/>
                <a:gd name="T42" fmla="*/ 24 w 34"/>
                <a:gd name="T43" fmla="*/ 11 h 27"/>
                <a:gd name="T44" fmla="*/ 27 w 34"/>
                <a:gd name="T45" fmla="*/ 12 h 27"/>
                <a:gd name="T46" fmla="*/ 29 w 34"/>
                <a:gd name="T47" fmla="*/ 14 h 27"/>
                <a:gd name="T48" fmla="*/ 30 w 34"/>
                <a:gd name="T49" fmla="*/ 17 h 27"/>
                <a:gd name="T50" fmla="*/ 29 w 34"/>
                <a:gd name="T51" fmla="*/ 20 h 27"/>
                <a:gd name="T52" fmla="*/ 26 w 34"/>
                <a:gd name="T53" fmla="*/ 22 h 27"/>
                <a:gd name="T54" fmla="*/ 23 w 34"/>
                <a:gd name="T55" fmla="*/ 23 h 27"/>
                <a:gd name="T56" fmla="*/ 19 w 34"/>
                <a:gd name="T57" fmla="*/ 22 h 27"/>
                <a:gd name="T58" fmla="*/ 17 w 34"/>
                <a:gd name="T59" fmla="*/ 24 h 27"/>
                <a:gd name="T60" fmla="*/ 23 w 34"/>
                <a:gd name="T61" fmla="*/ 26 h 27"/>
                <a:gd name="T62" fmla="*/ 29 w 34"/>
                <a:gd name="T63" fmla="*/ 26 h 27"/>
                <a:gd name="T64" fmla="*/ 33 w 34"/>
                <a:gd name="T65" fmla="*/ 22 h 27"/>
                <a:gd name="T66" fmla="*/ 34 w 34"/>
                <a:gd name="T67" fmla="*/ 18 h 27"/>
                <a:gd name="T68" fmla="*/ 32 w 34"/>
                <a:gd name="T69" fmla="*/ 13 h 27"/>
                <a:gd name="T70" fmla="*/ 28 w 34"/>
                <a:gd name="T71"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 h="27">
                  <a:moveTo>
                    <a:pt x="28" y="10"/>
                  </a:moveTo>
                  <a:cubicBezTo>
                    <a:pt x="27" y="9"/>
                    <a:pt x="25" y="8"/>
                    <a:pt x="24" y="8"/>
                  </a:cubicBezTo>
                  <a:cubicBezTo>
                    <a:pt x="22" y="8"/>
                    <a:pt x="20" y="8"/>
                    <a:pt x="19" y="9"/>
                  </a:cubicBezTo>
                  <a:cubicBezTo>
                    <a:pt x="18" y="9"/>
                    <a:pt x="16" y="10"/>
                    <a:pt x="14" y="12"/>
                  </a:cubicBezTo>
                  <a:cubicBezTo>
                    <a:pt x="12" y="13"/>
                    <a:pt x="11" y="14"/>
                    <a:pt x="10" y="14"/>
                  </a:cubicBezTo>
                  <a:cubicBezTo>
                    <a:pt x="9" y="14"/>
                    <a:pt x="8" y="14"/>
                    <a:pt x="7" y="13"/>
                  </a:cubicBezTo>
                  <a:cubicBezTo>
                    <a:pt x="5" y="13"/>
                    <a:pt x="5" y="12"/>
                    <a:pt x="4" y="10"/>
                  </a:cubicBezTo>
                  <a:cubicBezTo>
                    <a:pt x="4" y="9"/>
                    <a:pt x="4" y="8"/>
                    <a:pt x="5" y="6"/>
                  </a:cubicBezTo>
                  <a:cubicBezTo>
                    <a:pt x="6" y="5"/>
                    <a:pt x="7" y="4"/>
                    <a:pt x="9" y="4"/>
                  </a:cubicBezTo>
                  <a:cubicBezTo>
                    <a:pt x="10" y="4"/>
                    <a:pt x="12" y="4"/>
                    <a:pt x="14" y="5"/>
                  </a:cubicBezTo>
                  <a:cubicBezTo>
                    <a:pt x="15" y="3"/>
                    <a:pt x="15" y="3"/>
                    <a:pt x="15" y="3"/>
                  </a:cubicBezTo>
                  <a:cubicBezTo>
                    <a:pt x="13" y="2"/>
                    <a:pt x="12" y="1"/>
                    <a:pt x="10" y="1"/>
                  </a:cubicBezTo>
                  <a:cubicBezTo>
                    <a:pt x="8" y="0"/>
                    <a:pt x="6" y="1"/>
                    <a:pt x="5" y="1"/>
                  </a:cubicBezTo>
                  <a:cubicBezTo>
                    <a:pt x="4" y="2"/>
                    <a:pt x="2" y="3"/>
                    <a:pt x="2" y="4"/>
                  </a:cubicBezTo>
                  <a:cubicBezTo>
                    <a:pt x="1" y="6"/>
                    <a:pt x="0" y="7"/>
                    <a:pt x="0" y="8"/>
                  </a:cubicBezTo>
                  <a:cubicBezTo>
                    <a:pt x="0" y="10"/>
                    <a:pt x="1" y="11"/>
                    <a:pt x="2" y="13"/>
                  </a:cubicBezTo>
                  <a:cubicBezTo>
                    <a:pt x="3" y="14"/>
                    <a:pt x="4" y="15"/>
                    <a:pt x="5" y="16"/>
                  </a:cubicBezTo>
                  <a:cubicBezTo>
                    <a:pt x="7" y="17"/>
                    <a:pt x="8" y="17"/>
                    <a:pt x="9" y="18"/>
                  </a:cubicBezTo>
                  <a:cubicBezTo>
                    <a:pt x="11" y="18"/>
                    <a:pt x="12" y="18"/>
                    <a:pt x="14" y="17"/>
                  </a:cubicBezTo>
                  <a:cubicBezTo>
                    <a:pt x="15" y="17"/>
                    <a:pt x="16" y="16"/>
                    <a:pt x="18" y="15"/>
                  </a:cubicBezTo>
                  <a:cubicBezTo>
                    <a:pt x="20" y="13"/>
                    <a:pt x="21" y="12"/>
                    <a:pt x="21" y="12"/>
                  </a:cubicBezTo>
                  <a:cubicBezTo>
                    <a:pt x="22" y="12"/>
                    <a:pt x="23" y="11"/>
                    <a:pt x="24" y="11"/>
                  </a:cubicBezTo>
                  <a:cubicBezTo>
                    <a:pt x="25" y="11"/>
                    <a:pt x="26" y="12"/>
                    <a:pt x="27" y="12"/>
                  </a:cubicBezTo>
                  <a:cubicBezTo>
                    <a:pt x="28" y="13"/>
                    <a:pt x="29" y="14"/>
                    <a:pt x="29" y="14"/>
                  </a:cubicBezTo>
                  <a:cubicBezTo>
                    <a:pt x="30" y="15"/>
                    <a:pt x="30" y="16"/>
                    <a:pt x="30" y="17"/>
                  </a:cubicBezTo>
                  <a:cubicBezTo>
                    <a:pt x="30" y="18"/>
                    <a:pt x="30" y="19"/>
                    <a:pt x="29" y="20"/>
                  </a:cubicBezTo>
                  <a:cubicBezTo>
                    <a:pt x="28" y="21"/>
                    <a:pt x="27" y="22"/>
                    <a:pt x="26" y="22"/>
                  </a:cubicBezTo>
                  <a:cubicBezTo>
                    <a:pt x="25" y="23"/>
                    <a:pt x="24" y="23"/>
                    <a:pt x="23" y="23"/>
                  </a:cubicBezTo>
                  <a:cubicBezTo>
                    <a:pt x="21" y="23"/>
                    <a:pt x="20" y="22"/>
                    <a:pt x="19" y="22"/>
                  </a:cubicBezTo>
                  <a:cubicBezTo>
                    <a:pt x="17" y="24"/>
                    <a:pt x="17" y="24"/>
                    <a:pt x="17" y="24"/>
                  </a:cubicBezTo>
                  <a:cubicBezTo>
                    <a:pt x="19" y="25"/>
                    <a:pt x="21" y="26"/>
                    <a:pt x="23" y="26"/>
                  </a:cubicBezTo>
                  <a:cubicBezTo>
                    <a:pt x="25" y="27"/>
                    <a:pt x="27" y="26"/>
                    <a:pt x="29" y="26"/>
                  </a:cubicBezTo>
                  <a:cubicBezTo>
                    <a:pt x="30" y="25"/>
                    <a:pt x="31" y="24"/>
                    <a:pt x="33" y="22"/>
                  </a:cubicBezTo>
                  <a:cubicBezTo>
                    <a:pt x="33" y="21"/>
                    <a:pt x="34" y="19"/>
                    <a:pt x="34" y="18"/>
                  </a:cubicBezTo>
                  <a:cubicBezTo>
                    <a:pt x="34" y="16"/>
                    <a:pt x="33" y="15"/>
                    <a:pt x="32" y="13"/>
                  </a:cubicBezTo>
                  <a:cubicBezTo>
                    <a:pt x="31" y="12"/>
                    <a:pt x="30" y="11"/>
                    <a:pt x="28" y="10"/>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3" name="iṩlîḍe"/>
            <p:cNvSpPr/>
            <p:nvPr/>
          </p:nvSpPr>
          <p:spPr bwMode="auto">
            <a:xfrm>
              <a:off x="10324" y="2141"/>
              <a:ext cx="186" cy="107"/>
            </a:xfrm>
            <a:custGeom>
              <a:avLst/>
              <a:gdLst>
                <a:gd name="T0" fmla="*/ 0 w 108"/>
                <a:gd name="T1" fmla="*/ 9 h 62"/>
                <a:gd name="T2" fmla="*/ 101 w 108"/>
                <a:gd name="T3" fmla="*/ 62 h 62"/>
                <a:gd name="T4" fmla="*/ 108 w 108"/>
                <a:gd name="T5" fmla="*/ 52 h 62"/>
                <a:gd name="T6" fmla="*/ 6 w 108"/>
                <a:gd name="T7" fmla="*/ 0 h 62"/>
                <a:gd name="T8" fmla="*/ 0 w 108"/>
                <a:gd name="T9" fmla="*/ 9 h 62"/>
              </a:gdLst>
              <a:ahLst/>
              <a:cxnLst>
                <a:cxn ang="0">
                  <a:pos x="T0" y="T1"/>
                </a:cxn>
                <a:cxn ang="0">
                  <a:pos x="T2" y="T3"/>
                </a:cxn>
                <a:cxn ang="0">
                  <a:pos x="T4" y="T5"/>
                </a:cxn>
                <a:cxn ang="0">
                  <a:pos x="T6" y="T7"/>
                </a:cxn>
                <a:cxn ang="0">
                  <a:pos x="T8" y="T9"/>
                </a:cxn>
              </a:cxnLst>
              <a:rect l="0" t="0" r="r" b="b"/>
              <a:pathLst>
                <a:path w="108" h="62">
                  <a:moveTo>
                    <a:pt x="0" y="9"/>
                  </a:moveTo>
                  <a:lnTo>
                    <a:pt x="101" y="62"/>
                  </a:lnTo>
                  <a:lnTo>
                    <a:pt x="108" y="52"/>
                  </a:lnTo>
                  <a:lnTo>
                    <a:pt x="6" y="0"/>
                  </a:lnTo>
                  <a:lnTo>
                    <a:pt x="0" y="9"/>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4" name="ïṣlíḋe"/>
            <p:cNvSpPr/>
            <p:nvPr/>
          </p:nvSpPr>
          <p:spPr bwMode="auto">
            <a:xfrm>
              <a:off x="10351" y="2027"/>
              <a:ext cx="204" cy="136"/>
            </a:xfrm>
            <a:custGeom>
              <a:avLst/>
              <a:gdLst>
                <a:gd name="T0" fmla="*/ 39 w 118"/>
                <a:gd name="T1" fmla="*/ 6 h 79"/>
                <a:gd name="T2" fmla="*/ 26 w 118"/>
                <a:gd name="T3" fmla="*/ 0 h 79"/>
                <a:gd name="T4" fmla="*/ 0 w 118"/>
                <a:gd name="T5" fmla="*/ 52 h 79"/>
                <a:gd name="T6" fmla="*/ 13 w 118"/>
                <a:gd name="T7" fmla="*/ 59 h 79"/>
                <a:gd name="T8" fmla="*/ 23 w 118"/>
                <a:gd name="T9" fmla="*/ 36 h 79"/>
                <a:gd name="T10" fmla="*/ 115 w 118"/>
                <a:gd name="T11" fmla="*/ 79 h 79"/>
                <a:gd name="T12" fmla="*/ 118 w 118"/>
                <a:gd name="T13" fmla="*/ 69 h 79"/>
                <a:gd name="T14" fmla="*/ 26 w 118"/>
                <a:gd name="T15" fmla="*/ 29 h 79"/>
                <a:gd name="T16" fmla="*/ 39 w 118"/>
                <a:gd name="T17" fmla="*/ 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79">
                  <a:moveTo>
                    <a:pt x="39" y="6"/>
                  </a:moveTo>
                  <a:lnTo>
                    <a:pt x="26" y="0"/>
                  </a:lnTo>
                  <a:lnTo>
                    <a:pt x="0" y="52"/>
                  </a:lnTo>
                  <a:lnTo>
                    <a:pt x="13" y="59"/>
                  </a:lnTo>
                  <a:lnTo>
                    <a:pt x="23" y="36"/>
                  </a:lnTo>
                  <a:lnTo>
                    <a:pt x="115" y="79"/>
                  </a:lnTo>
                  <a:lnTo>
                    <a:pt x="118" y="69"/>
                  </a:lnTo>
                  <a:lnTo>
                    <a:pt x="26" y="29"/>
                  </a:lnTo>
                  <a:lnTo>
                    <a:pt x="39" y="6"/>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5" name="ísļiďè"/>
            <p:cNvSpPr/>
            <p:nvPr/>
          </p:nvSpPr>
          <p:spPr bwMode="auto">
            <a:xfrm>
              <a:off x="9420" y="2186"/>
              <a:ext cx="97" cy="129"/>
            </a:xfrm>
            <a:custGeom>
              <a:avLst/>
              <a:gdLst>
                <a:gd name="T0" fmla="*/ 17 w 17"/>
                <a:gd name="T1" fmla="*/ 1 h 23"/>
                <a:gd name="T2" fmla="*/ 17 w 17"/>
                <a:gd name="T3" fmla="*/ 0 h 23"/>
                <a:gd name="T4" fmla="*/ 10 w 17"/>
                <a:gd name="T5" fmla="*/ 0 h 23"/>
                <a:gd name="T6" fmla="*/ 10 w 17"/>
                <a:gd name="T7" fmla="*/ 1 h 23"/>
                <a:gd name="T8" fmla="*/ 12 w 17"/>
                <a:gd name="T9" fmla="*/ 1 h 23"/>
                <a:gd name="T10" fmla="*/ 13 w 17"/>
                <a:gd name="T11" fmla="*/ 2 h 23"/>
                <a:gd name="T12" fmla="*/ 13 w 17"/>
                <a:gd name="T13" fmla="*/ 3 h 23"/>
                <a:gd name="T14" fmla="*/ 11 w 17"/>
                <a:gd name="T15" fmla="*/ 5 h 23"/>
                <a:gd name="T16" fmla="*/ 5 w 17"/>
                <a:gd name="T17" fmla="*/ 16 h 23"/>
                <a:gd name="T18" fmla="*/ 3 w 17"/>
                <a:gd name="T19" fmla="*/ 18 h 23"/>
                <a:gd name="T20" fmla="*/ 2 w 17"/>
                <a:gd name="T21" fmla="*/ 19 h 23"/>
                <a:gd name="T22" fmla="*/ 0 w 17"/>
                <a:gd name="T23" fmla="*/ 18 h 23"/>
                <a:gd name="T24" fmla="*/ 0 w 17"/>
                <a:gd name="T25" fmla="*/ 19 h 23"/>
                <a:gd name="T26" fmla="*/ 8 w 17"/>
                <a:gd name="T27" fmla="*/ 23 h 23"/>
                <a:gd name="T28" fmla="*/ 8 w 17"/>
                <a:gd name="T29" fmla="*/ 22 h 23"/>
                <a:gd name="T30" fmla="*/ 6 w 17"/>
                <a:gd name="T31" fmla="*/ 21 h 23"/>
                <a:gd name="T32" fmla="*/ 6 w 17"/>
                <a:gd name="T33" fmla="*/ 20 h 23"/>
                <a:gd name="T34" fmla="*/ 7 w 17"/>
                <a:gd name="T35" fmla="*/ 18 h 23"/>
                <a:gd name="T36" fmla="*/ 17 w 17"/>
                <a:gd name="T3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23">
                  <a:moveTo>
                    <a:pt x="17" y="1"/>
                  </a:moveTo>
                  <a:cubicBezTo>
                    <a:pt x="17" y="0"/>
                    <a:pt x="17" y="0"/>
                    <a:pt x="17" y="0"/>
                  </a:cubicBezTo>
                  <a:cubicBezTo>
                    <a:pt x="10" y="0"/>
                    <a:pt x="10" y="0"/>
                    <a:pt x="10" y="0"/>
                  </a:cubicBezTo>
                  <a:cubicBezTo>
                    <a:pt x="10" y="1"/>
                    <a:pt x="10" y="1"/>
                    <a:pt x="10" y="1"/>
                  </a:cubicBezTo>
                  <a:cubicBezTo>
                    <a:pt x="11" y="1"/>
                    <a:pt x="12" y="1"/>
                    <a:pt x="12" y="1"/>
                  </a:cubicBezTo>
                  <a:cubicBezTo>
                    <a:pt x="12" y="1"/>
                    <a:pt x="13" y="1"/>
                    <a:pt x="13" y="2"/>
                  </a:cubicBezTo>
                  <a:cubicBezTo>
                    <a:pt x="13" y="2"/>
                    <a:pt x="13" y="2"/>
                    <a:pt x="13" y="3"/>
                  </a:cubicBezTo>
                  <a:cubicBezTo>
                    <a:pt x="13" y="3"/>
                    <a:pt x="12" y="4"/>
                    <a:pt x="11" y="5"/>
                  </a:cubicBezTo>
                  <a:cubicBezTo>
                    <a:pt x="5" y="16"/>
                    <a:pt x="5" y="16"/>
                    <a:pt x="5" y="16"/>
                  </a:cubicBezTo>
                  <a:cubicBezTo>
                    <a:pt x="4" y="18"/>
                    <a:pt x="4" y="18"/>
                    <a:pt x="3" y="18"/>
                  </a:cubicBezTo>
                  <a:cubicBezTo>
                    <a:pt x="3" y="19"/>
                    <a:pt x="3" y="19"/>
                    <a:pt x="2" y="19"/>
                  </a:cubicBezTo>
                  <a:cubicBezTo>
                    <a:pt x="2" y="19"/>
                    <a:pt x="1" y="18"/>
                    <a:pt x="0" y="18"/>
                  </a:cubicBezTo>
                  <a:cubicBezTo>
                    <a:pt x="0" y="19"/>
                    <a:pt x="0" y="19"/>
                    <a:pt x="0" y="19"/>
                  </a:cubicBezTo>
                  <a:cubicBezTo>
                    <a:pt x="8" y="23"/>
                    <a:pt x="8" y="23"/>
                    <a:pt x="8" y="23"/>
                  </a:cubicBezTo>
                  <a:cubicBezTo>
                    <a:pt x="8" y="22"/>
                    <a:pt x="8" y="22"/>
                    <a:pt x="8" y="22"/>
                  </a:cubicBezTo>
                  <a:cubicBezTo>
                    <a:pt x="7" y="22"/>
                    <a:pt x="7" y="21"/>
                    <a:pt x="6" y="21"/>
                  </a:cubicBezTo>
                  <a:cubicBezTo>
                    <a:pt x="6" y="21"/>
                    <a:pt x="6" y="20"/>
                    <a:pt x="6" y="20"/>
                  </a:cubicBezTo>
                  <a:cubicBezTo>
                    <a:pt x="6" y="20"/>
                    <a:pt x="7" y="19"/>
                    <a:pt x="7" y="18"/>
                  </a:cubicBezTo>
                  <a:lnTo>
                    <a:pt x="17" y="1"/>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6" name="íṡlïde"/>
            <p:cNvSpPr/>
            <p:nvPr/>
          </p:nvSpPr>
          <p:spPr bwMode="auto">
            <a:xfrm>
              <a:off x="9601" y="2230"/>
              <a:ext cx="85" cy="141"/>
            </a:xfrm>
            <a:custGeom>
              <a:avLst/>
              <a:gdLst>
                <a:gd name="T0" fmla="*/ 9 w 15"/>
                <a:gd name="T1" fmla="*/ 1 h 25"/>
                <a:gd name="T2" fmla="*/ 4 w 15"/>
                <a:gd name="T3" fmla="*/ 2 h 25"/>
                <a:gd name="T4" fmla="*/ 2 w 15"/>
                <a:gd name="T5" fmla="*/ 5 h 25"/>
                <a:gd name="T6" fmla="*/ 2 w 15"/>
                <a:gd name="T7" fmla="*/ 8 h 25"/>
                <a:gd name="T8" fmla="*/ 5 w 15"/>
                <a:gd name="T9" fmla="*/ 12 h 25"/>
                <a:gd name="T10" fmla="*/ 1 w 15"/>
                <a:gd name="T11" fmla="*/ 15 h 25"/>
                <a:gd name="T12" fmla="*/ 0 w 15"/>
                <a:gd name="T13" fmla="*/ 18 h 25"/>
                <a:gd name="T14" fmla="*/ 1 w 15"/>
                <a:gd name="T15" fmla="*/ 22 h 25"/>
                <a:gd name="T16" fmla="*/ 6 w 15"/>
                <a:gd name="T17" fmla="*/ 25 h 25"/>
                <a:gd name="T18" fmla="*/ 11 w 15"/>
                <a:gd name="T19" fmla="*/ 24 h 25"/>
                <a:gd name="T20" fmla="*/ 14 w 15"/>
                <a:gd name="T21" fmla="*/ 20 h 25"/>
                <a:gd name="T22" fmla="*/ 13 w 15"/>
                <a:gd name="T23" fmla="*/ 16 h 25"/>
                <a:gd name="T24" fmla="*/ 9 w 15"/>
                <a:gd name="T25" fmla="*/ 12 h 25"/>
                <a:gd name="T26" fmla="*/ 14 w 15"/>
                <a:gd name="T27" fmla="*/ 9 h 25"/>
                <a:gd name="T28" fmla="*/ 15 w 15"/>
                <a:gd name="T29" fmla="*/ 7 h 25"/>
                <a:gd name="T30" fmla="*/ 14 w 15"/>
                <a:gd name="T31" fmla="*/ 3 h 25"/>
                <a:gd name="T32" fmla="*/ 9 w 15"/>
                <a:gd name="T33" fmla="*/ 1 h 25"/>
                <a:gd name="T34" fmla="*/ 11 w 15"/>
                <a:gd name="T35" fmla="*/ 19 h 25"/>
                <a:gd name="T36" fmla="*/ 11 w 15"/>
                <a:gd name="T37" fmla="*/ 21 h 25"/>
                <a:gd name="T38" fmla="*/ 10 w 15"/>
                <a:gd name="T39" fmla="*/ 23 h 25"/>
                <a:gd name="T40" fmla="*/ 6 w 15"/>
                <a:gd name="T41" fmla="*/ 24 h 25"/>
                <a:gd name="T42" fmla="*/ 3 w 15"/>
                <a:gd name="T43" fmla="*/ 22 h 25"/>
                <a:gd name="T44" fmla="*/ 3 w 15"/>
                <a:gd name="T45" fmla="*/ 18 h 25"/>
                <a:gd name="T46" fmla="*/ 4 w 15"/>
                <a:gd name="T47" fmla="*/ 15 h 25"/>
                <a:gd name="T48" fmla="*/ 6 w 15"/>
                <a:gd name="T49" fmla="*/ 13 h 25"/>
                <a:gd name="T50" fmla="*/ 11 w 15"/>
                <a:gd name="T51" fmla="*/ 19 h 25"/>
                <a:gd name="T52" fmla="*/ 12 w 15"/>
                <a:gd name="T53" fmla="*/ 8 h 25"/>
                <a:gd name="T54" fmla="*/ 8 w 15"/>
                <a:gd name="T55" fmla="*/ 11 h 25"/>
                <a:gd name="T56" fmla="*/ 6 w 15"/>
                <a:gd name="T57" fmla="*/ 8 h 25"/>
                <a:gd name="T58" fmla="*/ 5 w 15"/>
                <a:gd name="T59" fmla="*/ 6 h 25"/>
                <a:gd name="T60" fmla="*/ 5 w 15"/>
                <a:gd name="T61" fmla="*/ 5 h 25"/>
                <a:gd name="T62" fmla="*/ 6 w 15"/>
                <a:gd name="T63" fmla="*/ 2 h 25"/>
                <a:gd name="T64" fmla="*/ 9 w 15"/>
                <a:gd name="T65" fmla="*/ 2 h 25"/>
                <a:gd name="T66" fmla="*/ 12 w 15"/>
                <a:gd name="T67" fmla="*/ 3 h 25"/>
                <a:gd name="T68" fmla="*/ 12 w 15"/>
                <a:gd name="T69" fmla="*/ 6 h 25"/>
                <a:gd name="T70" fmla="*/ 12 w 15"/>
                <a:gd name="T7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 h="25">
                  <a:moveTo>
                    <a:pt x="9" y="1"/>
                  </a:moveTo>
                  <a:cubicBezTo>
                    <a:pt x="7" y="0"/>
                    <a:pt x="6" y="1"/>
                    <a:pt x="4" y="2"/>
                  </a:cubicBezTo>
                  <a:cubicBezTo>
                    <a:pt x="3" y="3"/>
                    <a:pt x="2" y="4"/>
                    <a:pt x="2" y="5"/>
                  </a:cubicBezTo>
                  <a:cubicBezTo>
                    <a:pt x="2" y="6"/>
                    <a:pt x="2" y="7"/>
                    <a:pt x="2" y="8"/>
                  </a:cubicBezTo>
                  <a:cubicBezTo>
                    <a:pt x="3" y="9"/>
                    <a:pt x="4" y="11"/>
                    <a:pt x="5" y="12"/>
                  </a:cubicBezTo>
                  <a:cubicBezTo>
                    <a:pt x="4" y="13"/>
                    <a:pt x="2" y="14"/>
                    <a:pt x="1" y="15"/>
                  </a:cubicBezTo>
                  <a:cubicBezTo>
                    <a:pt x="0" y="16"/>
                    <a:pt x="0" y="17"/>
                    <a:pt x="0" y="18"/>
                  </a:cubicBezTo>
                  <a:cubicBezTo>
                    <a:pt x="0" y="19"/>
                    <a:pt x="0" y="21"/>
                    <a:pt x="1" y="22"/>
                  </a:cubicBezTo>
                  <a:cubicBezTo>
                    <a:pt x="2" y="24"/>
                    <a:pt x="4" y="24"/>
                    <a:pt x="6" y="25"/>
                  </a:cubicBezTo>
                  <a:cubicBezTo>
                    <a:pt x="8" y="25"/>
                    <a:pt x="10" y="25"/>
                    <a:pt x="11" y="24"/>
                  </a:cubicBezTo>
                  <a:cubicBezTo>
                    <a:pt x="13" y="23"/>
                    <a:pt x="14" y="21"/>
                    <a:pt x="14" y="20"/>
                  </a:cubicBezTo>
                  <a:cubicBezTo>
                    <a:pt x="14" y="18"/>
                    <a:pt x="14" y="17"/>
                    <a:pt x="13" y="16"/>
                  </a:cubicBezTo>
                  <a:cubicBezTo>
                    <a:pt x="12" y="15"/>
                    <a:pt x="11" y="14"/>
                    <a:pt x="9" y="12"/>
                  </a:cubicBezTo>
                  <a:cubicBezTo>
                    <a:pt x="11" y="11"/>
                    <a:pt x="13" y="10"/>
                    <a:pt x="14" y="9"/>
                  </a:cubicBezTo>
                  <a:cubicBezTo>
                    <a:pt x="14" y="8"/>
                    <a:pt x="15" y="7"/>
                    <a:pt x="15" y="7"/>
                  </a:cubicBezTo>
                  <a:cubicBezTo>
                    <a:pt x="15" y="5"/>
                    <a:pt x="15" y="4"/>
                    <a:pt x="14" y="3"/>
                  </a:cubicBezTo>
                  <a:cubicBezTo>
                    <a:pt x="13" y="2"/>
                    <a:pt x="11" y="1"/>
                    <a:pt x="9" y="1"/>
                  </a:cubicBezTo>
                  <a:close/>
                  <a:moveTo>
                    <a:pt x="11" y="19"/>
                  </a:moveTo>
                  <a:cubicBezTo>
                    <a:pt x="11" y="19"/>
                    <a:pt x="11" y="20"/>
                    <a:pt x="11" y="21"/>
                  </a:cubicBezTo>
                  <a:cubicBezTo>
                    <a:pt x="11" y="22"/>
                    <a:pt x="10" y="23"/>
                    <a:pt x="10" y="23"/>
                  </a:cubicBezTo>
                  <a:cubicBezTo>
                    <a:pt x="9" y="24"/>
                    <a:pt x="8" y="24"/>
                    <a:pt x="6" y="24"/>
                  </a:cubicBezTo>
                  <a:cubicBezTo>
                    <a:pt x="5" y="24"/>
                    <a:pt x="4" y="23"/>
                    <a:pt x="3" y="22"/>
                  </a:cubicBezTo>
                  <a:cubicBezTo>
                    <a:pt x="3" y="21"/>
                    <a:pt x="2" y="20"/>
                    <a:pt x="3" y="18"/>
                  </a:cubicBezTo>
                  <a:cubicBezTo>
                    <a:pt x="3" y="17"/>
                    <a:pt x="3" y="16"/>
                    <a:pt x="4" y="15"/>
                  </a:cubicBezTo>
                  <a:cubicBezTo>
                    <a:pt x="4" y="15"/>
                    <a:pt x="5" y="14"/>
                    <a:pt x="6" y="13"/>
                  </a:cubicBezTo>
                  <a:cubicBezTo>
                    <a:pt x="9" y="15"/>
                    <a:pt x="10" y="17"/>
                    <a:pt x="11" y="19"/>
                  </a:cubicBezTo>
                  <a:close/>
                  <a:moveTo>
                    <a:pt x="12" y="8"/>
                  </a:moveTo>
                  <a:cubicBezTo>
                    <a:pt x="11" y="9"/>
                    <a:pt x="10" y="10"/>
                    <a:pt x="8" y="11"/>
                  </a:cubicBezTo>
                  <a:cubicBezTo>
                    <a:pt x="6" y="8"/>
                    <a:pt x="6" y="8"/>
                    <a:pt x="6" y="8"/>
                  </a:cubicBezTo>
                  <a:cubicBezTo>
                    <a:pt x="5" y="8"/>
                    <a:pt x="5" y="7"/>
                    <a:pt x="5" y="6"/>
                  </a:cubicBezTo>
                  <a:cubicBezTo>
                    <a:pt x="5" y="6"/>
                    <a:pt x="4" y="5"/>
                    <a:pt x="5" y="5"/>
                  </a:cubicBezTo>
                  <a:cubicBezTo>
                    <a:pt x="5" y="4"/>
                    <a:pt x="5" y="3"/>
                    <a:pt x="6" y="2"/>
                  </a:cubicBezTo>
                  <a:cubicBezTo>
                    <a:pt x="7" y="2"/>
                    <a:pt x="8" y="2"/>
                    <a:pt x="9" y="2"/>
                  </a:cubicBezTo>
                  <a:cubicBezTo>
                    <a:pt x="10" y="2"/>
                    <a:pt x="11" y="2"/>
                    <a:pt x="12" y="3"/>
                  </a:cubicBezTo>
                  <a:cubicBezTo>
                    <a:pt x="12" y="4"/>
                    <a:pt x="13" y="5"/>
                    <a:pt x="12" y="6"/>
                  </a:cubicBezTo>
                  <a:cubicBezTo>
                    <a:pt x="12" y="7"/>
                    <a:pt x="12" y="8"/>
                    <a:pt x="12" y="8"/>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7" name="iṩlide"/>
            <p:cNvSpPr/>
            <p:nvPr/>
          </p:nvSpPr>
          <p:spPr bwMode="auto">
            <a:xfrm>
              <a:off x="9775" y="2230"/>
              <a:ext cx="91" cy="148"/>
            </a:xfrm>
            <a:custGeom>
              <a:avLst/>
              <a:gdLst>
                <a:gd name="T0" fmla="*/ 15 w 16"/>
                <a:gd name="T1" fmla="*/ 16 h 26"/>
                <a:gd name="T2" fmla="*/ 15 w 16"/>
                <a:gd name="T3" fmla="*/ 9 h 26"/>
                <a:gd name="T4" fmla="*/ 12 w 16"/>
                <a:gd name="T5" fmla="*/ 2 h 26"/>
                <a:gd name="T6" fmla="*/ 6 w 16"/>
                <a:gd name="T7" fmla="*/ 1 h 26"/>
                <a:gd name="T8" fmla="*/ 1 w 16"/>
                <a:gd name="T9" fmla="*/ 4 h 26"/>
                <a:gd name="T10" fmla="*/ 0 w 16"/>
                <a:gd name="T11" fmla="*/ 10 h 26"/>
                <a:gd name="T12" fmla="*/ 3 w 16"/>
                <a:gd name="T13" fmla="*/ 15 h 26"/>
                <a:gd name="T14" fmla="*/ 8 w 16"/>
                <a:gd name="T15" fmla="*/ 16 h 26"/>
                <a:gd name="T16" fmla="*/ 12 w 16"/>
                <a:gd name="T17" fmla="*/ 13 h 26"/>
                <a:gd name="T18" fmla="*/ 11 w 16"/>
                <a:gd name="T19" fmla="*/ 19 h 26"/>
                <a:gd name="T20" fmla="*/ 8 w 16"/>
                <a:gd name="T21" fmla="*/ 23 h 26"/>
                <a:gd name="T22" fmla="*/ 4 w 16"/>
                <a:gd name="T23" fmla="*/ 25 h 26"/>
                <a:gd name="T24" fmla="*/ 4 w 16"/>
                <a:gd name="T25" fmla="*/ 26 h 26"/>
                <a:gd name="T26" fmla="*/ 5 w 16"/>
                <a:gd name="T27" fmla="*/ 26 h 26"/>
                <a:gd name="T28" fmla="*/ 11 w 16"/>
                <a:gd name="T29" fmla="*/ 23 h 26"/>
                <a:gd name="T30" fmla="*/ 15 w 16"/>
                <a:gd name="T31" fmla="*/ 16 h 26"/>
                <a:gd name="T32" fmla="*/ 11 w 16"/>
                <a:gd name="T33" fmla="*/ 13 h 26"/>
                <a:gd name="T34" fmla="*/ 9 w 16"/>
                <a:gd name="T35" fmla="*/ 14 h 26"/>
                <a:gd name="T36" fmla="*/ 6 w 16"/>
                <a:gd name="T37" fmla="*/ 13 h 26"/>
                <a:gd name="T38" fmla="*/ 3 w 16"/>
                <a:gd name="T39" fmla="*/ 8 h 26"/>
                <a:gd name="T40" fmla="*/ 3 w 16"/>
                <a:gd name="T41" fmla="*/ 4 h 26"/>
                <a:gd name="T42" fmla="*/ 6 w 16"/>
                <a:gd name="T43" fmla="*/ 2 h 26"/>
                <a:gd name="T44" fmla="*/ 8 w 16"/>
                <a:gd name="T45" fmla="*/ 2 h 26"/>
                <a:gd name="T46" fmla="*/ 11 w 16"/>
                <a:gd name="T47" fmla="*/ 5 h 26"/>
                <a:gd name="T48" fmla="*/ 12 w 16"/>
                <a:gd name="T49" fmla="*/ 8 h 26"/>
                <a:gd name="T50" fmla="*/ 12 w 16"/>
                <a:gd name="T51" fmla="*/ 12 h 26"/>
                <a:gd name="T52" fmla="*/ 11 w 16"/>
                <a:gd name="T53"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15" y="16"/>
                  </a:moveTo>
                  <a:cubicBezTo>
                    <a:pt x="16" y="14"/>
                    <a:pt x="16" y="11"/>
                    <a:pt x="15" y="9"/>
                  </a:cubicBezTo>
                  <a:cubicBezTo>
                    <a:pt x="15" y="6"/>
                    <a:pt x="14" y="4"/>
                    <a:pt x="12" y="2"/>
                  </a:cubicBezTo>
                  <a:cubicBezTo>
                    <a:pt x="10" y="1"/>
                    <a:pt x="8" y="0"/>
                    <a:pt x="6" y="1"/>
                  </a:cubicBezTo>
                  <a:cubicBezTo>
                    <a:pt x="4" y="1"/>
                    <a:pt x="2" y="2"/>
                    <a:pt x="1" y="4"/>
                  </a:cubicBezTo>
                  <a:cubicBezTo>
                    <a:pt x="0" y="6"/>
                    <a:pt x="0" y="8"/>
                    <a:pt x="0" y="10"/>
                  </a:cubicBezTo>
                  <a:cubicBezTo>
                    <a:pt x="1" y="12"/>
                    <a:pt x="1" y="14"/>
                    <a:pt x="3" y="15"/>
                  </a:cubicBezTo>
                  <a:cubicBezTo>
                    <a:pt x="4" y="16"/>
                    <a:pt x="6" y="16"/>
                    <a:pt x="8" y="16"/>
                  </a:cubicBezTo>
                  <a:cubicBezTo>
                    <a:pt x="9" y="16"/>
                    <a:pt x="11" y="15"/>
                    <a:pt x="12" y="13"/>
                  </a:cubicBezTo>
                  <a:cubicBezTo>
                    <a:pt x="12" y="15"/>
                    <a:pt x="12" y="17"/>
                    <a:pt x="11" y="19"/>
                  </a:cubicBezTo>
                  <a:cubicBezTo>
                    <a:pt x="10" y="21"/>
                    <a:pt x="9" y="22"/>
                    <a:pt x="8" y="23"/>
                  </a:cubicBezTo>
                  <a:cubicBezTo>
                    <a:pt x="6" y="24"/>
                    <a:pt x="5" y="25"/>
                    <a:pt x="4" y="25"/>
                  </a:cubicBezTo>
                  <a:cubicBezTo>
                    <a:pt x="4" y="26"/>
                    <a:pt x="4" y="26"/>
                    <a:pt x="4" y="26"/>
                  </a:cubicBezTo>
                  <a:cubicBezTo>
                    <a:pt x="5" y="26"/>
                    <a:pt x="5" y="26"/>
                    <a:pt x="5" y="26"/>
                  </a:cubicBezTo>
                  <a:cubicBezTo>
                    <a:pt x="7" y="25"/>
                    <a:pt x="9" y="24"/>
                    <a:pt x="11" y="23"/>
                  </a:cubicBezTo>
                  <a:cubicBezTo>
                    <a:pt x="13" y="21"/>
                    <a:pt x="14" y="19"/>
                    <a:pt x="15" y="16"/>
                  </a:cubicBezTo>
                  <a:close/>
                  <a:moveTo>
                    <a:pt x="11" y="13"/>
                  </a:moveTo>
                  <a:cubicBezTo>
                    <a:pt x="10" y="14"/>
                    <a:pt x="9" y="14"/>
                    <a:pt x="9" y="14"/>
                  </a:cubicBezTo>
                  <a:cubicBezTo>
                    <a:pt x="8" y="14"/>
                    <a:pt x="7" y="14"/>
                    <a:pt x="6" y="13"/>
                  </a:cubicBezTo>
                  <a:cubicBezTo>
                    <a:pt x="4" y="12"/>
                    <a:pt x="3" y="10"/>
                    <a:pt x="3" y="8"/>
                  </a:cubicBezTo>
                  <a:cubicBezTo>
                    <a:pt x="3" y="6"/>
                    <a:pt x="3" y="5"/>
                    <a:pt x="3" y="4"/>
                  </a:cubicBezTo>
                  <a:cubicBezTo>
                    <a:pt x="4" y="3"/>
                    <a:pt x="5" y="2"/>
                    <a:pt x="6" y="2"/>
                  </a:cubicBezTo>
                  <a:cubicBezTo>
                    <a:pt x="7" y="2"/>
                    <a:pt x="8" y="2"/>
                    <a:pt x="8" y="2"/>
                  </a:cubicBezTo>
                  <a:cubicBezTo>
                    <a:pt x="9" y="3"/>
                    <a:pt x="10" y="4"/>
                    <a:pt x="11" y="5"/>
                  </a:cubicBezTo>
                  <a:cubicBezTo>
                    <a:pt x="11" y="6"/>
                    <a:pt x="12" y="7"/>
                    <a:pt x="12" y="8"/>
                  </a:cubicBezTo>
                  <a:cubicBezTo>
                    <a:pt x="12" y="9"/>
                    <a:pt x="12" y="10"/>
                    <a:pt x="12" y="12"/>
                  </a:cubicBezTo>
                  <a:cubicBezTo>
                    <a:pt x="12" y="13"/>
                    <a:pt x="11" y="13"/>
                    <a:pt x="11" y="1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8" name="îs1ïde"/>
            <p:cNvSpPr/>
            <p:nvPr/>
          </p:nvSpPr>
          <p:spPr bwMode="auto">
            <a:xfrm>
              <a:off x="9934" y="2208"/>
              <a:ext cx="79" cy="141"/>
            </a:xfrm>
            <a:custGeom>
              <a:avLst/>
              <a:gdLst>
                <a:gd name="T0" fmla="*/ 11 w 14"/>
                <a:gd name="T1" fmla="*/ 24 h 25"/>
                <a:gd name="T2" fmla="*/ 14 w 14"/>
                <a:gd name="T3" fmla="*/ 0 h 25"/>
                <a:gd name="T4" fmla="*/ 14 w 14"/>
                <a:gd name="T5" fmla="*/ 0 h 25"/>
                <a:gd name="T6" fmla="*/ 1 w 14"/>
                <a:gd name="T7" fmla="*/ 2 h 25"/>
                <a:gd name="T8" fmla="*/ 0 w 14"/>
                <a:gd name="T9" fmla="*/ 8 h 25"/>
                <a:gd name="T10" fmla="*/ 0 w 14"/>
                <a:gd name="T11" fmla="*/ 8 h 25"/>
                <a:gd name="T12" fmla="*/ 2 w 14"/>
                <a:gd name="T13" fmla="*/ 5 h 25"/>
                <a:gd name="T14" fmla="*/ 5 w 14"/>
                <a:gd name="T15" fmla="*/ 4 h 25"/>
                <a:gd name="T16" fmla="*/ 12 w 14"/>
                <a:gd name="T17" fmla="*/ 3 h 25"/>
                <a:gd name="T18" fmla="*/ 9 w 14"/>
                <a:gd name="T19" fmla="*/ 25 h 25"/>
                <a:gd name="T20" fmla="*/ 11 w 14"/>
                <a:gd name="T21"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25">
                  <a:moveTo>
                    <a:pt x="11" y="24"/>
                  </a:moveTo>
                  <a:cubicBezTo>
                    <a:pt x="14" y="0"/>
                    <a:pt x="14" y="0"/>
                    <a:pt x="14" y="0"/>
                  </a:cubicBezTo>
                  <a:cubicBezTo>
                    <a:pt x="14" y="0"/>
                    <a:pt x="14" y="0"/>
                    <a:pt x="14" y="0"/>
                  </a:cubicBezTo>
                  <a:cubicBezTo>
                    <a:pt x="1" y="2"/>
                    <a:pt x="1" y="2"/>
                    <a:pt x="1" y="2"/>
                  </a:cubicBezTo>
                  <a:cubicBezTo>
                    <a:pt x="0" y="8"/>
                    <a:pt x="0" y="8"/>
                    <a:pt x="0" y="8"/>
                  </a:cubicBezTo>
                  <a:cubicBezTo>
                    <a:pt x="0" y="8"/>
                    <a:pt x="0" y="8"/>
                    <a:pt x="0" y="8"/>
                  </a:cubicBezTo>
                  <a:cubicBezTo>
                    <a:pt x="1" y="7"/>
                    <a:pt x="1" y="6"/>
                    <a:pt x="2" y="5"/>
                  </a:cubicBezTo>
                  <a:cubicBezTo>
                    <a:pt x="3" y="5"/>
                    <a:pt x="4" y="4"/>
                    <a:pt x="5" y="4"/>
                  </a:cubicBezTo>
                  <a:cubicBezTo>
                    <a:pt x="12" y="3"/>
                    <a:pt x="12" y="3"/>
                    <a:pt x="12" y="3"/>
                  </a:cubicBezTo>
                  <a:cubicBezTo>
                    <a:pt x="9" y="25"/>
                    <a:pt x="9" y="25"/>
                    <a:pt x="9" y="25"/>
                  </a:cubicBezTo>
                  <a:lnTo>
                    <a:pt x="11" y="24"/>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9" name="i$ľïḑe"/>
            <p:cNvSpPr/>
            <p:nvPr/>
          </p:nvSpPr>
          <p:spPr bwMode="auto">
            <a:xfrm>
              <a:off x="8868" y="1425"/>
              <a:ext cx="85" cy="57"/>
            </a:xfrm>
            <a:custGeom>
              <a:avLst/>
              <a:gdLst>
                <a:gd name="T0" fmla="*/ 8 w 15"/>
                <a:gd name="T1" fmla="*/ 7 h 10"/>
                <a:gd name="T2" fmla="*/ 12 w 15"/>
                <a:gd name="T3" fmla="*/ 10 h 10"/>
                <a:gd name="T4" fmla="*/ 14 w 15"/>
                <a:gd name="T5" fmla="*/ 3 h 10"/>
                <a:gd name="T6" fmla="*/ 10 w 15"/>
                <a:gd name="T7" fmla="*/ 0 h 10"/>
                <a:gd name="T8" fmla="*/ 0 w 15"/>
                <a:gd name="T9" fmla="*/ 2 h 10"/>
                <a:gd name="T10" fmla="*/ 8 w 15"/>
                <a:gd name="T11" fmla="*/ 7 h 10"/>
              </a:gdLst>
              <a:ahLst/>
              <a:cxnLst>
                <a:cxn ang="0">
                  <a:pos x="T0" y="T1"/>
                </a:cxn>
                <a:cxn ang="0">
                  <a:pos x="T2" y="T3"/>
                </a:cxn>
                <a:cxn ang="0">
                  <a:pos x="T4" y="T5"/>
                </a:cxn>
                <a:cxn ang="0">
                  <a:pos x="T6" y="T7"/>
                </a:cxn>
                <a:cxn ang="0">
                  <a:pos x="T8" y="T9"/>
                </a:cxn>
                <a:cxn ang="0">
                  <a:pos x="T10" y="T11"/>
                </a:cxn>
              </a:cxnLst>
              <a:rect l="0" t="0" r="r" b="b"/>
              <a:pathLst>
                <a:path w="15" h="10">
                  <a:moveTo>
                    <a:pt x="8" y="7"/>
                  </a:moveTo>
                  <a:cubicBezTo>
                    <a:pt x="12" y="10"/>
                    <a:pt x="12" y="10"/>
                    <a:pt x="12" y="10"/>
                  </a:cubicBezTo>
                  <a:cubicBezTo>
                    <a:pt x="12" y="7"/>
                    <a:pt x="15" y="5"/>
                    <a:pt x="14" y="3"/>
                  </a:cubicBezTo>
                  <a:cubicBezTo>
                    <a:pt x="10" y="0"/>
                    <a:pt x="10" y="0"/>
                    <a:pt x="10" y="0"/>
                  </a:cubicBezTo>
                  <a:cubicBezTo>
                    <a:pt x="7" y="0"/>
                    <a:pt x="3" y="0"/>
                    <a:pt x="0" y="2"/>
                  </a:cubicBezTo>
                  <a:cubicBezTo>
                    <a:pt x="1" y="4"/>
                    <a:pt x="4" y="8"/>
                    <a:pt x="8" y="7"/>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0" name="iŝļíḍè"/>
            <p:cNvSpPr/>
            <p:nvPr/>
          </p:nvSpPr>
          <p:spPr bwMode="auto">
            <a:xfrm>
              <a:off x="8940" y="1504"/>
              <a:ext cx="67" cy="47"/>
            </a:xfrm>
            <a:custGeom>
              <a:avLst/>
              <a:gdLst>
                <a:gd name="T0" fmla="*/ 7 w 12"/>
                <a:gd name="T1" fmla="*/ 7 h 8"/>
                <a:gd name="T2" fmla="*/ 9 w 12"/>
                <a:gd name="T3" fmla="*/ 8 h 8"/>
                <a:gd name="T4" fmla="*/ 12 w 12"/>
                <a:gd name="T5" fmla="*/ 6 h 8"/>
                <a:gd name="T6" fmla="*/ 11 w 12"/>
                <a:gd name="T7" fmla="*/ 2 h 8"/>
                <a:gd name="T8" fmla="*/ 8 w 12"/>
                <a:gd name="T9" fmla="*/ 0 h 8"/>
                <a:gd name="T10" fmla="*/ 0 w 12"/>
                <a:gd name="T11" fmla="*/ 3 h 8"/>
                <a:gd name="T12" fmla="*/ 7 w 12"/>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2" h="8">
                  <a:moveTo>
                    <a:pt x="7" y="7"/>
                  </a:moveTo>
                  <a:cubicBezTo>
                    <a:pt x="9" y="8"/>
                    <a:pt x="9" y="8"/>
                    <a:pt x="9" y="8"/>
                  </a:cubicBezTo>
                  <a:cubicBezTo>
                    <a:pt x="10" y="8"/>
                    <a:pt x="11" y="6"/>
                    <a:pt x="12" y="6"/>
                  </a:cubicBezTo>
                  <a:cubicBezTo>
                    <a:pt x="12" y="4"/>
                    <a:pt x="11" y="2"/>
                    <a:pt x="11" y="2"/>
                  </a:cubicBezTo>
                  <a:cubicBezTo>
                    <a:pt x="11" y="0"/>
                    <a:pt x="9" y="1"/>
                    <a:pt x="8" y="0"/>
                  </a:cubicBezTo>
                  <a:cubicBezTo>
                    <a:pt x="5" y="1"/>
                    <a:pt x="1" y="0"/>
                    <a:pt x="0" y="3"/>
                  </a:cubicBezTo>
                  <a:cubicBezTo>
                    <a:pt x="2" y="5"/>
                    <a:pt x="5" y="6"/>
                    <a:pt x="7" y="7"/>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1" name="íṩḻîḋê"/>
            <p:cNvSpPr/>
            <p:nvPr/>
          </p:nvSpPr>
          <p:spPr bwMode="auto">
            <a:xfrm>
              <a:off x="8980" y="1301"/>
              <a:ext cx="248" cy="409"/>
            </a:xfrm>
            <a:custGeom>
              <a:avLst/>
              <a:gdLst>
                <a:gd name="T0" fmla="*/ 9 w 44"/>
                <a:gd name="T1" fmla="*/ 32 h 72"/>
                <a:gd name="T2" fmla="*/ 12 w 44"/>
                <a:gd name="T3" fmla="*/ 31 h 72"/>
                <a:gd name="T4" fmla="*/ 15 w 44"/>
                <a:gd name="T5" fmla="*/ 33 h 72"/>
                <a:gd name="T6" fmla="*/ 13 w 44"/>
                <a:gd name="T7" fmla="*/ 44 h 72"/>
                <a:gd name="T8" fmla="*/ 8 w 44"/>
                <a:gd name="T9" fmla="*/ 41 h 72"/>
                <a:gd name="T10" fmla="*/ 14 w 44"/>
                <a:gd name="T11" fmla="*/ 68 h 72"/>
                <a:gd name="T12" fmla="*/ 26 w 44"/>
                <a:gd name="T13" fmla="*/ 72 h 72"/>
                <a:gd name="T14" fmla="*/ 27 w 44"/>
                <a:gd name="T15" fmla="*/ 69 h 72"/>
                <a:gd name="T16" fmla="*/ 15 w 44"/>
                <a:gd name="T17" fmla="*/ 52 h 72"/>
                <a:gd name="T18" fmla="*/ 21 w 44"/>
                <a:gd name="T19" fmla="*/ 49 h 72"/>
                <a:gd name="T20" fmla="*/ 21 w 44"/>
                <a:gd name="T21" fmla="*/ 40 h 72"/>
                <a:gd name="T22" fmla="*/ 26 w 44"/>
                <a:gd name="T23" fmla="*/ 45 h 72"/>
                <a:gd name="T24" fmla="*/ 19 w 44"/>
                <a:gd name="T25" fmla="*/ 31 h 72"/>
                <a:gd name="T26" fmla="*/ 19 w 44"/>
                <a:gd name="T27" fmla="*/ 21 h 72"/>
                <a:gd name="T28" fmla="*/ 30 w 44"/>
                <a:gd name="T29" fmla="*/ 30 h 72"/>
                <a:gd name="T30" fmla="*/ 26 w 44"/>
                <a:gd name="T31" fmla="*/ 19 h 72"/>
                <a:gd name="T32" fmla="*/ 29 w 44"/>
                <a:gd name="T33" fmla="*/ 16 h 72"/>
                <a:gd name="T34" fmla="*/ 43 w 44"/>
                <a:gd name="T35" fmla="*/ 28 h 72"/>
                <a:gd name="T36" fmla="*/ 29 w 44"/>
                <a:gd name="T37" fmla="*/ 8 h 72"/>
                <a:gd name="T38" fmla="*/ 24 w 44"/>
                <a:gd name="T39" fmla="*/ 6 h 72"/>
                <a:gd name="T40" fmla="*/ 24 w 44"/>
                <a:gd name="T41" fmla="*/ 13 h 72"/>
                <a:gd name="T42" fmla="*/ 17 w 44"/>
                <a:gd name="T43" fmla="*/ 11 h 72"/>
                <a:gd name="T44" fmla="*/ 16 w 44"/>
                <a:gd name="T45" fmla="*/ 0 h 72"/>
                <a:gd name="T46" fmla="*/ 14 w 44"/>
                <a:gd name="T47" fmla="*/ 6 h 72"/>
                <a:gd name="T48" fmla="*/ 9 w 44"/>
                <a:gd name="T49" fmla="*/ 8 h 72"/>
                <a:gd name="T50" fmla="*/ 16 w 44"/>
                <a:gd name="T51" fmla="*/ 16 h 72"/>
                <a:gd name="T52" fmla="*/ 16 w 44"/>
                <a:gd name="T53" fmla="*/ 25 h 72"/>
                <a:gd name="T54" fmla="*/ 11 w 44"/>
                <a:gd name="T55" fmla="*/ 20 h 72"/>
                <a:gd name="T56" fmla="*/ 0 w 44"/>
                <a:gd name="T57" fmla="*/ 19 h 72"/>
                <a:gd name="T58" fmla="*/ 9 w 44"/>
                <a:gd name="T59" fmla="*/ 28 h 72"/>
                <a:gd name="T60" fmla="*/ 9 w 44"/>
                <a:gd name="T61"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72">
                  <a:moveTo>
                    <a:pt x="9" y="32"/>
                  </a:moveTo>
                  <a:cubicBezTo>
                    <a:pt x="10" y="33"/>
                    <a:pt x="11" y="32"/>
                    <a:pt x="12" y="31"/>
                  </a:cubicBezTo>
                  <a:cubicBezTo>
                    <a:pt x="15" y="33"/>
                    <a:pt x="15" y="33"/>
                    <a:pt x="15" y="33"/>
                  </a:cubicBezTo>
                  <a:cubicBezTo>
                    <a:pt x="16" y="37"/>
                    <a:pt x="15" y="41"/>
                    <a:pt x="13" y="44"/>
                  </a:cubicBezTo>
                  <a:cubicBezTo>
                    <a:pt x="11" y="46"/>
                    <a:pt x="10" y="42"/>
                    <a:pt x="8" y="41"/>
                  </a:cubicBezTo>
                  <a:cubicBezTo>
                    <a:pt x="10" y="50"/>
                    <a:pt x="15" y="60"/>
                    <a:pt x="14" y="68"/>
                  </a:cubicBezTo>
                  <a:cubicBezTo>
                    <a:pt x="20" y="72"/>
                    <a:pt x="24" y="72"/>
                    <a:pt x="26" y="72"/>
                  </a:cubicBezTo>
                  <a:cubicBezTo>
                    <a:pt x="27" y="69"/>
                    <a:pt x="27" y="69"/>
                    <a:pt x="27" y="69"/>
                  </a:cubicBezTo>
                  <a:cubicBezTo>
                    <a:pt x="19" y="64"/>
                    <a:pt x="16" y="54"/>
                    <a:pt x="15" y="52"/>
                  </a:cubicBezTo>
                  <a:cubicBezTo>
                    <a:pt x="21" y="49"/>
                    <a:pt x="21" y="49"/>
                    <a:pt x="21" y="49"/>
                  </a:cubicBezTo>
                  <a:cubicBezTo>
                    <a:pt x="21" y="46"/>
                    <a:pt x="20" y="41"/>
                    <a:pt x="21" y="40"/>
                  </a:cubicBezTo>
                  <a:cubicBezTo>
                    <a:pt x="24" y="41"/>
                    <a:pt x="25" y="43"/>
                    <a:pt x="26" y="45"/>
                  </a:cubicBezTo>
                  <a:cubicBezTo>
                    <a:pt x="33" y="42"/>
                    <a:pt x="22" y="36"/>
                    <a:pt x="19" y="31"/>
                  </a:cubicBezTo>
                  <a:cubicBezTo>
                    <a:pt x="19" y="27"/>
                    <a:pt x="19" y="24"/>
                    <a:pt x="19" y="21"/>
                  </a:cubicBezTo>
                  <a:cubicBezTo>
                    <a:pt x="23" y="22"/>
                    <a:pt x="27" y="27"/>
                    <a:pt x="30" y="30"/>
                  </a:cubicBezTo>
                  <a:cubicBezTo>
                    <a:pt x="33" y="27"/>
                    <a:pt x="27" y="23"/>
                    <a:pt x="26" y="19"/>
                  </a:cubicBezTo>
                  <a:cubicBezTo>
                    <a:pt x="25" y="17"/>
                    <a:pt x="27" y="17"/>
                    <a:pt x="29" y="16"/>
                  </a:cubicBezTo>
                  <a:cubicBezTo>
                    <a:pt x="43" y="28"/>
                    <a:pt x="43" y="28"/>
                    <a:pt x="43" y="28"/>
                  </a:cubicBezTo>
                  <a:cubicBezTo>
                    <a:pt x="44" y="21"/>
                    <a:pt x="34" y="15"/>
                    <a:pt x="29" y="8"/>
                  </a:cubicBezTo>
                  <a:cubicBezTo>
                    <a:pt x="30" y="6"/>
                    <a:pt x="29" y="4"/>
                    <a:pt x="24" y="6"/>
                  </a:cubicBezTo>
                  <a:cubicBezTo>
                    <a:pt x="22" y="6"/>
                    <a:pt x="19" y="7"/>
                    <a:pt x="24" y="13"/>
                  </a:cubicBezTo>
                  <a:cubicBezTo>
                    <a:pt x="21" y="17"/>
                    <a:pt x="19" y="12"/>
                    <a:pt x="17" y="11"/>
                  </a:cubicBezTo>
                  <a:cubicBezTo>
                    <a:pt x="18" y="6"/>
                    <a:pt x="20" y="1"/>
                    <a:pt x="16" y="0"/>
                  </a:cubicBezTo>
                  <a:cubicBezTo>
                    <a:pt x="16" y="2"/>
                    <a:pt x="16" y="4"/>
                    <a:pt x="14" y="6"/>
                  </a:cubicBezTo>
                  <a:cubicBezTo>
                    <a:pt x="9" y="8"/>
                    <a:pt x="9" y="8"/>
                    <a:pt x="9" y="8"/>
                  </a:cubicBezTo>
                  <a:cubicBezTo>
                    <a:pt x="9" y="10"/>
                    <a:pt x="14" y="13"/>
                    <a:pt x="16" y="16"/>
                  </a:cubicBezTo>
                  <a:cubicBezTo>
                    <a:pt x="17" y="20"/>
                    <a:pt x="16" y="23"/>
                    <a:pt x="16" y="25"/>
                  </a:cubicBezTo>
                  <a:cubicBezTo>
                    <a:pt x="12" y="27"/>
                    <a:pt x="13" y="22"/>
                    <a:pt x="11" y="20"/>
                  </a:cubicBezTo>
                  <a:cubicBezTo>
                    <a:pt x="7" y="17"/>
                    <a:pt x="2" y="18"/>
                    <a:pt x="0" y="19"/>
                  </a:cubicBezTo>
                  <a:cubicBezTo>
                    <a:pt x="9" y="28"/>
                    <a:pt x="9" y="28"/>
                    <a:pt x="9" y="28"/>
                  </a:cubicBezTo>
                  <a:cubicBezTo>
                    <a:pt x="9" y="29"/>
                    <a:pt x="6" y="32"/>
                    <a:pt x="9" y="32"/>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2" name="íṡľiḑê"/>
            <p:cNvSpPr/>
            <p:nvPr/>
          </p:nvSpPr>
          <p:spPr bwMode="auto">
            <a:xfrm>
              <a:off x="9460" y="926"/>
              <a:ext cx="74" cy="74"/>
            </a:xfrm>
            <a:custGeom>
              <a:avLst/>
              <a:gdLst>
                <a:gd name="T0" fmla="*/ 2 w 13"/>
                <a:gd name="T1" fmla="*/ 13 h 13"/>
                <a:gd name="T2" fmla="*/ 9 w 13"/>
                <a:gd name="T3" fmla="*/ 13 h 13"/>
                <a:gd name="T4" fmla="*/ 3 w 13"/>
                <a:gd name="T5" fmla="*/ 0 h 13"/>
                <a:gd name="T6" fmla="*/ 2 w 13"/>
                <a:gd name="T7" fmla="*/ 8 h 13"/>
                <a:gd name="T8" fmla="*/ 2 w 13"/>
                <a:gd name="T9" fmla="*/ 13 h 13"/>
              </a:gdLst>
              <a:ahLst/>
              <a:cxnLst>
                <a:cxn ang="0">
                  <a:pos x="T0" y="T1"/>
                </a:cxn>
                <a:cxn ang="0">
                  <a:pos x="T2" y="T3"/>
                </a:cxn>
                <a:cxn ang="0">
                  <a:pos x="T4" y="T5"/>
                </a:cxn>
                <a:cxn ang="0">
                  <a:pos x="T6" y="T7"/>
                </a:cxn>
                <a:cxn ang="0">
                  <a:pos x="T8" y="T9"/>
                </a:cxn>
              </a:cxnLst>
              <a:rect l="0" t="0" r="r" b="b"/>
              <a:pathLst>
                <a:path w="13" h="13">
                  <a:moveTo>
                    <a:pt x="2" y="13"/>
                  </a:moveTo>
                  <a:cubicBezTo>
                    <a:pt x="4" y="13"/>
                    <a:pt x="6" y="13"/>
                    <a:pt x="9" y="13"/>
                  </a:cubicBezTo>
                  <a:cubicBezTo>
                    <a:pt x="13" y="8"/>
                    <a:pt x="6" y="3"/>
                    <a:pt x="3" y="0"/>
                  </a:cubicBezTo>
                  <a:cubicBezTo>
                    <a:pt x="0" y="1"/>
                    <a:pt x="2" y="6"/>
                    <a:pt x="2" y="8"/>
                  </a:cubicBezTo>
                  <a:cubicBezTo>
                    <a:pt x="2" y="9"/>
                    <a:pt x="1" y="11"/>
                    <a:pt x="2" y="1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3" name="iṥļiḓe"/>
            <p:cNvSpPr/>
            <p:nvPr/>
          </p:nvSpPr>
          <p:spPr bwMode="auto">
            <a:xfrm>
              <a:off x="9432" y="1040"/>
              <a:ext cx="45" cy="62"/>
            </a:xfrm>
            <a:custGeom>
              <a:avLst/>
              <a:gdLst>
                <a:gd name="T0" fmla="*/ 2 w 8"/>
                <a:gd name="T1" fmla="*/ 11 h 11"/>
                <a:gd name="T2" fmla="*/ 8 w 8"/>
                <a:gd name="T3" fmla="*/ 9 h 11"/>
                <a:gd name="T4" fmla="*/ 7 w 8"/>
                <a:gd name="T5" fmla="*/ 4 h 11"/>
                <a:gd name="T6" fmla="*/ 3 w 8"/>
                <a:gd name="T7" fmla="*/ 0 h 11"/>
                <a:gd name="T8" fmla="*/ 1 w 8"/>
                <a:gd name="T9" fmla="*/ 5 h 11"/>
                <a:gd name="T10" fmla="*/ 2 w 8"/>
                <a:gd name="T11" fmla="*/ 11 h 11"/>
              </a:gdLst>
              <a:ahLst/>
              <a:cxnLst>
                <a:cxn ang="0">
                  <a:pos x="T0" y="T1"/>
                </a:cxn>
                <a:cxn ang="0">
                  <a:pos x="T2" y="T3"/>
                </a:cxn>
                <a:cxn ang="0">
                  <a:pos x="T4" y="T5"/>
                </a:cxn>
                <a:cxn ang="0">
                  <a:pos x="T6" y="T7"/>
                </a:cxn>
                <a:cxn ang="0">
                  <a:pos x="T8" y="T9"/>
                </a:cxn>
                <a:cxn ang="0">
                  <a:pos x="T10" y="T11"/>
                </a:cxn>
              </a:cxnLst>
              <a:rect l="0" t="0" r="r" b="b"/>
              <a:pathLst>
                <a:path w="8" h="11">
                  <a:moveTo>
                    <a:pt x="2" y="11"/>
                  </a:moveTo>
                  <a:cubicBezTo>
                    <a:pt x="4" y="11"/>
                    <a:pt x="6" y="10"/>
                    <a:pt x="8" y="9"/>
                  </a:cubicBezTo>
                  <a:cubicBezTo>
                    <a:pt x="8" y="7"/>
                    <a:pt x="8" y="6"/>
                    <a:pt x="7" y="4"/>
                  </a:cubicBezTo>
                  <a:cubicBezTo>
                    <a:pt x="6" y="3"/>
                    <a:pt x="5" y="1"/>
                    <a:pt x="3" y="0"/>
                  </a:cubicBezTo>
                  <a:cubicBezTo>
                    <a:pt x="3" y="0"/>
                    <a:pt x="0" y="1"/>
                    <a:pt x="1" y="5"/>
                  </a:cubicBezTo>
                  <a:cubicBezTo>
                    <a:pt x="2" y="8"/>
                    <a:pt x="2" y="9"/>
                    <a:pt x="2" y="1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4" name="iŝ1îḋé"/>
            <p:cNvSpPr/>
            <p:nvPr/>
          </p:nvSpPr>
          <p:spPr bwMode="auto">
            <a:xfrm>
              <a:off x="9556" y="989"/>
              <a:ext cx="102" cy="97"/>
            </a:xfrm>
            <a:custGeom>
              <a:avLst/>
              <a:gdLst>
                <a:gd name="T0" fmla="*/ 5 w 18"/>
                <a:gd name="T1" fmla="*/ 11 h 17"/>
                <a:gd name="T2" fmla="*/ 7 w 18"/>
                <a:gd name="T3" fmla="*/ 11 h 17"/>
                <a:gd name="T4" fmla="*/ 7 w 18"/>
                <a:gd name="T5" fmla="*/ 17 h 17"/>
                <a:gd name="T6" fmla="*/ 8 w 18"/>
                <a:gd name="T7" fmla="*/ 17 h 17"/>
                <a:gd name="T8" fmla="*/ 12 w 18"/>
                <a:gd name="T9" fmla="*/ 14 h 17"/>
                <a:gd name="T10" fmla="*/ 13 w 18"/>
                <a:gd name="T11" fmla="*/ 12 h 17"/>
                <a:gd name="T12" fmla="*/ 17 w 18"/>
                <a:gd name="T13" fmla="*/ 7 h 17"/>
                <a:gd name="T14" fmla="*/ 13 w 18"/>
                <a:gd name="T15" fmla="*/ 0 h 17"/>
                <a:gd name="T16" fmla="*/ 2 w 18"/>
                <a:gd name="T17" fmla="*/ 3 h 17"/>
                <a:gd name="T18" fmla="*/ 5 w 18"/>
                <a:gd name="T19"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7">
                  <a:moveTo>
                    <a:pt x="5" y="11"/>
                  </a:moveTo>
                  <a:cubicBezTo>
                    <a:pt x="7" y="11"/>
                    <a:pt x="7" y="11"/>
                    <a:pt x="7" y="11"/>
                  </a:cubicBezTo>
                  <a:cubicBezTo>
                    <a:pt x="7" y="13"/>
                    <a:pt x="7" y="15"/>
                    <a:pt x="7" y="17"/>
                  </a:cubicBezTo>
                  <a:cubicBezTo>
                    <a:pt x="8" y="17"/>
                    <a:pt x="8" y="17"/>
                    <a:pt x="8" y="17"/>
                  </a:cubicBezTo>
                  <a:cubicBezTo>
                    <a:pt x="9" y="15"/>
                    <a:pt x="11" y="15"/>
                    <a:pt x="12" y="14"/>
                  </a:cubicBezTo>
                  <a:cubicBezTo>
                    <a:pt x="13" y="12"/>
                    <a:pt x="13" y="12"/>
                    <a:pt x="13" y="12"/>
                  </a:cubicBezTo>
                  <a:cubicBezTo>
                    <a:pt x="17" y="7"/>
                    <a:pt x="17" y="7"/>
                    <a:pt x="17" y="7"/>
                  </a:cubicBezTo>
                  <a:cubicBezTo>
                    <a:pt x="18" y="5"/>
                    <a:pt x="17" y="2"/>
                    <a:pt x="13" y="0"/>
                  </a:cubicBezTo>
                  <a:cubicBezTo>
                    <a:pt x="10" y="1"/>
                    <a:pt x="7" y="2"/>
                    <a:pt x="2" y="3"/>
                  </a:cubicBezTo>
                  <a:cubicBezTo>
                    <a:pt x="0" y="7"/>
                    <a:pt x="3" y="10"/>
                    <a:pt x="5" y="1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5" name="iṩḷiḓè"/>
            <p:cNvSpPr/>
            <p:nvPr/>
          </p:nvSpPr>
          <p:spPr bwMode="auto">
            <a:xfrm>
              <a:off x="9556" y="1080"/>
              <a:ext cx="95" cy="72"/>
            </a:xfrm>
            <a:custGeom>
              <a:avLst/>
              <a:gdLst>
                <a:gd name="T0" fmla="*/ 6 w 17"/>
                <a:gd name="T1" fmla="*/ 13 h 13"/>
                <a:gd name="T2" fmla="*/ 15 w 17"/>
                <a:gd name="T3" fmla="*/ 4 h 13"/>
                <a:gd name="T4" fmla="*/ 16 w 17"/>
                <a:gd name="T5" fmla="*/ 0 h 13"/>
                <a:gd name="T6" fmla="*/ 1 w 17"/>
                <a:gd name="T7" fmla="*/ 5 h 13"/>
                <a:gd name="T8" fmla="*/ 6 w 17"/>
                <a:gd name="T9" fmla="*/ 13 h 13"/>
              </a:gdLst>
              <a:ahLst/>
              <a:cxnLst>
                <a:cxn ang="0">
                  <a:pos x="T0" y="T1"/>
                </a:cxn>
                <a:cxn ang="0">
                  <a:pos x="T2" y="T3"/>
                </a:cxn>
                <a:cxn ang="0">
                  <a:pos x="T4" y="T5"/>
                </a:cxn>
                <a:cxn ang="0">
                  <a:pos x="T6" y="T7"/>
                </a:cxn>
                <a:cxn ang="0">
                  <a:pos x="T8" y="T9"/>
                </a:cxn>
              </a:cxnLst>
              <a:rect l="0" t="0" r="r" b="b"/>
              <a:pathLst>
                <a:path w="17" h="13">
                  <a:moveTo>
                    <a:pt x="6" y="13"/>
                  </a:moveTo>
                  <a:cubicBezTo>
                    <a:pt x="9" y="10"/>
                    <a:pt x="13" y="8"/>
                    <a:pt x="15" y="4"/>
                  </a:cubicBezTo>
                  <a:cubicBezTo>
                    <a:pt x="16" y="3"/>
                    <a:pt x="17" y="2"/>
                    <a:pt x="16" y="0"/>
                  </a:cubicBezTo>
                  <a:cubicBezTo>
                    <a:pt x="11" y="0"/>
                    <a:pt x="6" y="5"/>
                    <a:pt x="1" y="5"/>
                  </a:cubicBezTo>
                  <a:cubicBezTo>
                    <a:pt x="0" y="10"/>
                    <a:pt x="4" y="11"/>
                    <a:pt x="6" y="1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6" name="îṥ1ïďé"/>
            <p:cNvSpPr/>
            <p:nvPr/>
          </p:nvSpPr>
          <p:spPr bwMode="auto">
            <a:xfrm>
              <a:off x="9358" y="1108"/>
              <a:ext cx="131" cy="181"/>
            </a:xfrm>
            <a:custGeom>
              <a:avLst/>
              <a:gdLst>
                <a:gd name="T0" fmla="*/ 7 w 23"/>
                <a:gd name="T1" fmla="*/ 32 h 32"/>
                <a:gd name="T2" fmla="*/ 23 w 23"/>
                <a:gd name="T3" fmla="*/ 0 h 32"/>
                <a:gd name="T4" fmla="*/ 3 w 23"/>
                <a:gd name="T5" fmla="*/ 23 h 32"/>
                <a:gd name="T6" fmla="*/ 7 w 23"/>
                <a:gd name="T7" fmla="*/ 32 h 32"/>
              </a:gdLst>
              <a:ahLst/>
              <a:cxnLst>
                <a:cxn ang="0">
                  <a:pos x="T0" y="T1"/>
                </a:cxn>
                <a:cxn ang="0">
                  <a:pos x="T2" y="T3"/>
                </a:cxn>
                <a:cxn ang="0">
                  <a:pos x="T4" y="T5"/>
                </a:cxn>
                <a:cxn ang="0">
                  <a:pos x="T6" y="T7"/>
                </a:cxn>
              </a:cxnLst>
              <a:rect l="0" t="0" r="r" b="b"/>
              <a:pathLst>
                <a:path w="23" h="32">
                  <a:moveTo>
                    <a:pt x="7" y="32"/>
                  </a:moveTo>
                  <a:cubicBezTo>
                    <a:pt x="13" y="23"/>
                    <a:pt x="20" y="11"/>
                    <a:pt x="23" y="0"/>
                  </a:cubicBezTo>
                  <a:cubicBezTo>
                    <a:pt x="17" y="9"/>
                    <a:pt x="11" y="18"/>
                    <a:pt x="3" y="23"/>
                  </a:cubicBezTo>
                  <a:cubicBezTo>
                    <a:pt x="0" y="28"/>
                    <a:pt x="6" y="31"/>
                    <a:pt x="7" y="32"/>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7" name="iSḷiḍé"/>
            <p:cNvSpPr/>
            <p:nvPr/>
          </p:nvSpPr>
          <p:spPr bwMode="auto">
            <a:xfrm>
              <a:off x="9912" y="989"/>
              <a:ext cx="231" cy="250"/>
            </a:xfrm>
            <a:custGeom>
              <a:avLst/>
              <a:gdLst>
                <a:gd name="T0" fmla="*/ 9 w 41"/>
                <a:gd name="T1" fmla="*/ 38 h 44"/>
                <a:gd name="T2" fmla="*/ 22 w 41"/>
                <a:gd name="T3" fmla="*/ 33 h 44"/>
                <a:gd name="T4" fmla="*/ 12 w 41"/>
                <a:gd name="T5" fmla="*/ 44 h 44"/>
                <a:gd name="T6" fmla="*/ 29 w 41"/>
                <a:gd name="T7" fmla="*/ 31 h 44"/>
                <a:gd name="T8" fmla="*/ 39 w 41"/>
                <a:gd name="T9" fmla="*/ 26 h 44"/>
                <a:gd name="T10" fmla="*/ 40 w 41"/>
                <a:gd name="T11" fmla="*/ 22 h 44"/>
                <a:gd name="T12" fmla="*/ 39 w 41"/>
                <a:gd name="T13" fmla="*/ 22 h 44"/>
                <a:gd name="T14" fmla="*/ 36 w 41"/>
                <a:gd name="T15" fmla="*/ 24 h 44"/>
                <a:gd name="T16" fmla="*/ 34 w 41"/>
                <a:gd name="T17" fmla="*/ 23 h 44"/>
                <a:gd name="T18" fmla="*/ 37 w 41"/>
                <a:gd name="T19" fmla="*/ 18 h 44"/>
                <a:gd name="T20" fmla="*/ 40 w 41"/>
                <a:gd name="T21" fmla="*/ 14 h 44"/>
                <a:gd name="T22" fmla="*/ 37 w 41"/>
                <a:gd name="T23" fmla="*/ 0 h 44"/>
                <a:gd name="T24" fmla="*/ 29 w 41"/>
                <a:gd name="T25" fmla="*/ 23 h 44"/>
                <a:gd name="T26" fmla="*/ 23 w 41"/>
                <a:gd name="T27" fmla="*/ 27 h 44"/>
                <a:gd name="T28" fmla="*/ 6 w 41"/>
                <a:gd name="T29" fmla="*/ 29 h 44"/>
                <a:gd name="T30" fmla="*/ 4 w 41"/>
                <a:gd name="T31" fmla="*/ 28 h 44"/>
                <a:gd name="T32" fmla="*/ 6 w 41"/>
                <a:gd name="T33" fmla="*/ 37 h 44"/>
                <a:gd name="T34" fmla="*/ 9 w 41"/>
                <a:gd name="T35"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44">
                  <a:moveTo>
                    <a:pt x="9" y="38"/>
                  </a:moveTo>
                  <a:cubicBezTo>
                    <a:pt x="14" y="36"/>
                    <a:pt x="18" y="33"/>
                    <a:pt x="22" y="33"/>
                  </a:cubicBezTo>
                  <a:cubicBezTo>
                    <a:pt x="22" y="37"/>
                    <a:pt x="15" y="41"/>
                    <a:pt x="12" y="44"/>
                  </a:cubicBezTo>
                  <a:cubicBezTo>
                    <a:pt x="22" y="43"/>
                    <a:pt x="26" y="37"/>
                    <a:pt x="29" y="31"/>
                  </a:cubicBezTo>
                  <a:cubicBezTo>
                    <a:pt x="32" y="28"/>
                    <a:pt x="36" y="27"/>
                    <a:pt x="39" y="26"/>
                  </a:cubicBezTo>
                  <a:cubicBezTo>
                    <a:pt x="40" y="25"/>
                    <a:pt x="41" y="25"/>
                    <a:pt x="40" y="22"/>
                  </a:cubicBezTo>
                  <a:cubicBezTo>
                    <a:pt x="40" y="22"/>
                    <a:pt x="39" y="22"/>
                    <a:pt x="39" y="22"/>
                  </a:cubicBezTo>
                  <a:cubicBezTo>
                    <a:pt x="38" y="23"/>
                    <a:pt x="37" y="24"/>
                    <a:pt x="36" y="24"/>
                  </a:cubicBezTo>
                  <a:cubicBezTo>
                    <a:pt x="35" y="25"/>
                    <a:pt x="33" y="25"/>
                    <a:pt x="34" y="23"/>
                  </a:cubicBezTo>
                  <a:cubicBezTo>
                    <a:pt x="35" y="21"/>
                    <a:pt x="36" y="19"/>
                    <a:pt x="37" y="18"/>
                  </a:cubicBezTo>
                  <a:cubicBezTo>
                    <a:pt x="40" y="14"/>
                    <a:pt x="40" y="14"/>
                    <a:pt x="40" y="14"/>
                  </a:cubicBezTo>
                  <a:cubicBezTo>
                    <a:pt x="40" y="11"/>
                    <a:pt x="40" y="3"/>
                    <a:pt x="37" y="0"/>
                  </a:cubicBezTo>
                  <a:cubicBezTo>
                    <a:pt x="33" y="3"/>
                    <a:pt x="31" y="15"/>
                    <a:pt x="29" y="23"/>
                  </a:cubicBezTo>
                  <a:cubicBezTo>
                    <a:pt x="27" y="27"/>
                    <a:pt x="25" y="27"/>
                    <a:pt x="23" y="27"/>
                  </a:cubicBezTo>
                  <a:cubicBezTo>
                    <a:pt x="18" y="28"/>
                    <a:pt x="10" y="30"/>
                    <a:pt x="6" y="29"/>
                  </a:cubicBezTo>
                  <a:cubicBezTo>
                    <a:pt x="4" y="28"/>
                    <a:pt x="4" y="28"/>
                    <a:pt x="4" y="28"/>
                  </a:cubicBezTo>
                  <a:cubicBezTo>
                    <a:pt x="0" y="32"/>
                    <a:pt x="5" y="35"/>
                    <a:pt x="6" y="37"/>
                  </a:cubicBezTo>
                  <a:lnTo>
                    <a:pt x="9" y="38"/>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8" name="îşļíďê"/>
            <p:cNvSpPr/>
            <p:nvPr/>
          </p:nvSpPr>
          <p:spPr bwMode="auto">
            <a:xfrm>
              <a:off x="10093" y="1216"/>
              <a:ext cx="55" cy="79"/>
            </a:xfrm>
            <a:custGeom>
              <a:avLst/>
              <a:gdLst>
                <a:gd name="T0" fmla="*/ 4 w 10"/>
                <a:gd name="T1" fmla="*/ 14 h 14"/>
                <a:gd name="T2" fmla="*/ 9 w 10"/>
                <a:gd name="T3" fmla="*/ 12 h 14"/>
                <a:gd name="T4" fmla="*/ 2 w 10"/>
                <a:gd name="T5" fmla="*/ 0 h 14"/>
                <a:gd name="T6" fmla="*/ 1 w 10"/>
                <a:gd name="T7" fmla="*/ 10 h 14"/>
                <a:gd name="T8" fmla="*/ 4 w 10"/>
                <a:gd name="T9" fmla="*/ 14 h 14"/>
              </a:gdLst>
              <a:ahLst/>
              <a:cxnLst>
                <a:cxn ang="0">
                  <a:pos x="T0" y="T1"/>
                </a:cxn>
                <a:cxn ang="0">
                  <a:pos x="T2" y="T3"/>
                </a:cxn>
                <a:cxn ang="0">
                  <a:pos x="T4" y="T5"/>
                </a:cxn>
                <a:cxn ang="0">
                  <a:pos x="T6" y="T7"/>
                </a:cxn>
                <a:cxn ang="0">
                  <a:pos x="T8" y="T9"/>
                </a:cxn>
              </a:cxnLst>
              <a:rect l="0" t="0" r="r" b="b"/>
              <a:pathLst>
                <a:path w="10" h="14">
                  <a:moveTo>
                    <a:pt x="4" y="14"/>
                  </a:moveTo>
                  <a:cubicBezTo>
                    <a:pt x="6" y="14"/>
                    <a:pt x="7" y="14"/>
                    <a:pt x="9" y="12"/>
                  </a:cubicBezTo>
                  <a:cubicBezTo>
                    <a:pt x="10" y="7"/>
                    <a:pt x="8" y="2"/>
                    <a:pt x="2" y="0"/>
                  </a:cubicBezTo>
                  <a:cubicBezTo>
                    <a:pt x="0" y="3"/>
                    <a:pt x="2" y="6"/>
                    <a:pt x="1" y="10"/>
                  </a:cubicBezTo>
                  <a:cubicBezTo>
                    <a:pt x="0" y="13"/>
                    <a:pt x="3" y="12"/>
                    <a:pt x="4" y="14"/>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9" name="îš1íḍê"/>
            <p:cNvSpPr/>
            <p:nvPr/>
          </p:nvSpPr>
          <p:spPr bwMode="auto">
            <a:xfrm>
              <a:off x="10334" y="1385"/>
              <a:ext cx="52" cy="52"/>
            </a:xfrm>
            <a:custGeom>
              <a:avLst/>
              <a:gdLst>
                <a:gd name="T0" fmla="*/ 7 w 9"/>
                <a:gd name="T1" fmla="*/ 6 h 9"/>
                <a:gd name="T2" fmla="*/ 8 w 9"/>
                <a:gd name="T3" fmla="*/ 1 h 9"/>
                <a:gd name="T4" fmla="*/ 2 w 9"/>
                <a:gd name="T5" fmla="*/ 2 h 9"/>
                <a:gd name="T6" fmla="*/ 0 w 9"/>
                <a:gd name="T7" fmla="*/ 6 h 9"/>
                <a:gd name="T8" fmla="*/ 7 w 9"/>
                <a:gd name="T9" fmla="*/ 6 h 9"/>
              </a:gdLst>
              <a:ahLst/>
              <a:cxnLst>
                <a:cxn ang="0">
                  <a:pos x="T0" y="T1"/>
                </a:cxn>
                <a:cxn ang="0">
                  <a:pos x="T2" y="T3"/>
                </a:cxn>
                <a:cxn ang="0">
                  <a:pos x="T4" y="T5"/>
                </a:cxn>
                <a:cxn ang="0">
                  <a:pos x="T6" y="T7"/>
                </a:cxn>
                <a:cxn ang="0">
                  <a:pos x="T8" y="T9"/>
                </a:cxn>
              </a:cxnLst>
              <a:rect l="0" t="0" r="r" b="b"/>
              <a:pathLst>
                <a:path w="9" h="9">
                  <a:moveTo>
                    <a:pt x="7" y="6"/>
                  </a:moveTo>
                  <a:cubicBezTo>
                    <a:pt x="8" y="4"/>
                    <a:pt x="9" y="2"/>
                    <a:pt x="8" y="1"/>
                  </a:cubicBezTo>
                  <a:cubicBezTo>
                    <a:pt x="6" y="0"/>
                    <a:pt x="4" y="2"/>
                    <a:pt x="2" y="2"/>
                  </a:cubicBezTo>
                  <a:cubicBezTo>
                    <a:pt x="0" y="3"/>
                    <a:pt x="0" y="5"/>
                    <a:pt x="0" y="6"/>
                  </a:cubicBezTo>
                  <a:cubicBezTo>
                    <a:pt x="1" y="9"/>
                    <a:pt x="4" y="8"/>
                    <a:pt x="7" y="6"/>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0" name="íŝliḓê"/>
            <p:cNvSpPr/>
            <p:nvPr/>
          </p:nvSpPr>
          <p:spPr bwMode="auto">
            <a:xfrm>
              <a:off x="10250" y="1459"/>
              <a:ext cx="152" cy="154"/>
            </a:xfrm>
            <a:custGeom>
              <a:avLst/>
              <a:gdLst>
                <a:gd name="T0" fmla="*/ 6 w 27"/>
                <a:gd name="T1" fmla="*/ 10 h 27"/>
                <a:gd name="T2" fmla="*/ 14 w 27"/>
                <a:gd name="T3" fmla="*/ 14 h 27"/>
                <a:gd name="T4" fmla="*/ 9 w 27"/>
                <a:gd name="T5" fmla="*/ 18 h 27"/>
                <a:gd name="T6" fmla="*/ 4 w 27"/>
                <a:gd name="T7" fmla="*/ 16 h 27"/>
                <a:gd name="T8" fmla="*/ 2 w 27"/>
                <a:gd name="T9" fmla="*/ 17 h 27"/>
                <a:gd name="T10" fmla="*/ 8 w 27"/>
                <a:gd name="T11" fmla="*/ 27 h 27"/>
                <a:gd name="T12" fmla="*/ 22 w 27"/>
                <a:gd name="T13" fmla="*/ 17 h 27"/>
                <a:gd name="T14" fmla="*/ 25 w 27"/>
                <a:gd name="T15" fmla="*/ 18 h 27"/>
                <a:gd name="T16" fmla="*/ 26 w 27"/>
                <a:gd name="T17" fmla="*/ 16 h 27"/>
                <a:gd name="T18" fmla="*/ 24 w 27"/>
                <a:gd name="T19" fmla="*/ 14 h 27"/>
                <a:gd name="T20" fmla="*/ 24 w 27"/>
                <a:gd name="T21" fmla="*/ 11 h 27"/>
                <a:gd name="T22" fmla="*/ 23 w 27"/>
                <a:gd name="T23" fmla="*/ 9 h 27"/>
                <a:gd name="T24" fmla="*/ 19 w 27"/>
                <a:gd name="T25" fmla="*/ 12 h 27"/>
                <a:gd name="T26" fmla="*/ 11 w 27"/>
                <a:gd name="T27" fmla="*/ 7 h 27"/>
                <a:gd name="T28" fmla="*/ 4 w 27"/>
                <a:gd name="T29" fmla="*/ 2 h 27"/>
                <a:gd name="T30" fmla="*/ 0 w 27"/>
                <a:gd name="T31" fmla="*/ 3 h 27"/>
                <a:gd name="T32" fmla="*/ 6 w 27"/>
                <a:gd name="T33"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6" y="10"/>
                  </a:moveTo>
                  <a:cubicBezTo>
                    <a:pt x="9" y="11"/>
                    <a:pt x="12" y="12"/>
                    <a:pt x="14" y="14"/>
                  </a:cubicBezTo>
                  <a:cubicBezTo>
                    <a:pt x="14" y="15"/>
                    <a:pt x="11" y="17"/>
                    <a:pt x="9" y="18"/>
                  </a:cubicBezTo>
                  <a:cubicBezTo>
                    <a:pt x="7" y="19"/>
                    <a:pt x="6" y="16"/>
                    <a:pt x="4" y="16"/>
                  </a:cubicBezTo>
                  <a:cubicBezTo>
                    <a:pt x="3" y="15"/>
                    <a:pt x="2" y="15"/>
                    <a:pt x="2" y="17"/>
                  </a:cubicBezTo>
                  <a:cubicBezTo>
                    <a:pt x="4" y="20"/>
                    <a:pt x="4" y="25"/>
                    <a:pt x="8" y="27"/>
                  </a:cubicBezTo>
                  <a:cubicBezTo>
                    <a:pt x="13" y="23"/>
                    <a:pt x="17" y="20"/>
                    <a:pt x="22" y="17"/>
                  </a:cubicBezTo>
                  <a:cubicBezTo>
                    <a:pt x="25" y="18"/>
                    <a:pt x="25" y="18"/>
                    <a:pt x="25" y="18"/>
                  </a:cubicBezTo>
                  <a:cubicBezTo>
                    <a:pt x="26" y="18"/>
                    <a:pt x="27" y="17"/>
                    <a:pt x="26" y="16"/>
                  </a:cubicBezTo>
                  <a:cubicBezTo>
                    <a:pt x="26" y="16"/>
                    <a:pt x="25" y="14"/>
                    <a:pt x="24" y="14"/>
                  </a:cubicBezTo>
                  <a:cubicBezTo>
                    <a:pt x="24" y="11"/>
                    <a:pt x="24" y="11"/>
                    <a:pt x="24" y="11"/>
                  </a:cubicBezTo>
                  <a:cubicBezTo>
                    <a:pt x="23" y="9"/>
                    <a:pt x="23" y="9"/>
                    <a:pt x="23" y="9"/>
                  </a:cubicBezTo>
                  <a:cubicBezTo>
                    <a:pt x="22" y="10"/>
                    <a:pt x="20" y="11"/>
                    <a:pt x="19" y="12"/>
                  </a:cubicBezTo>
                  <a:cubicBezTo>
                    <a:pt x="16" y="10"/>
                    <a:pt x="13" y="9"/>
                    <a:pt x="11" y="7"/>
                  </a:cubicBezTo>
                  <a:cubicBezTo>
                    <a:pt x="8" y="6"/>
                    <a:pt x="6" y="4"/>
                    <a:pt x="4" y="2"/>
                  </a:cubicBezTo>
                  <a:cubicBezTo>
                    <a:pt x="1" y="0"/>
                    <a:pt x="0" y="1"/>
                    <a:pt x="0" y="3"/>
                  </a:cubicBezTo>
                  <a:cubicBezTo>
                    <a:pt x="0" y="9"/>
                    <a:pt x="3" y="10"/>
                    <a:pt x="6" y="10"/>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1" name="iṡļiḍe"/>
            <p:cNvSpPr/>
            <p:nvPr/>
          </p:nvSpPr>
          <p:spPr bwMode="auto">
            <a:xfrm>
              <a:off x="10312" y="1368"/>
              <a:ext cx="305" cy="188"/>
            </a:xfrm>
            <a:custGeom>
              <a:avLst/>
              <a:gdLst>
                <a:gd name="T0" fmla="*/ 52 w 54"/>
                <a:gd name="T1" fmla="*/ 10 h 33"/>
                <a:gd name="T2" fmla="*/ 41 w 54"/>
                <a:gd name="T3" fmla="*/ 13 h 33"/>
                <a:gd name="T4" fmla="*/ 37 w 54"/>
                <a:gd name="T5" fmla="*/ 11 h 33"/>
                <a:gd name="T6" fmla="*/ 35 w 54"/>
                <a:gd name="T7" fmla="*/ 12 h 33"/>
                <a:gd name="T8" fmla="*/ 29 w 54"/>
                <a:gd name="T9" fmla="*/ 15 h 33"/>
                <a:gd name="T10" fmla="*/ 28 w 54"/>
                <a:gd name="T11" fmla="*/ 13 h 33"/>
                <a:gd name="T12" fmla="*/ 23 w 54"/>
                <a:gd name="T13" fmla="*/ 15 h 33"/>
                <a:gd name="T14" fmla="*/ 19 w 54"/>
                <a:gd name="T15" fmla="*/ 15 h 33"/>
                <a:gd name="T16" fmla="*/ 26 w 54"/>
                <a:gd name="T17" fmla="*/ 0 h 33"/>
                <a:gd name="T18" fmla="*/ 19 w 54"/>
                <a:gd name="T19" fmla="*/ 6 h 33"/>
                <a:gd name="T20" fmla="*/ 14 w 54"/>
                <a:gd name="T21" fmla="*/ 10 h 33"/>
                <a:gd name="T22" fmla="*/ 10 w 54"/>
                <a:gd name="T23" fmla="*/ 15 h 33"/>
                <a:gd name="T24" fmla="*/ 17 w 54"/>
                <a:gd name="T25" fmla="*/ 16 h 33"/>
                <a:gd name="T26" fmla="*/ 24 w 54"/>
                <a:gd name="T27" fmla="*/ 19 h 33"/>
                <a:gd name="T28" fmla="*/ 23 w 54"/>
                <a:gd name="T29" fmla="*/ 23 h 33"/>
                <a:gd name="T30" fmla="*/ 3 w 54"/>
                <a:gd name="T31" fmla="*/ 13 h 33"/>
                <a:gd name="T32" fmla="*/ 0 w 54"/>
                <a:gd name="T33" fmla="*/ 15 h 33"/>
                <a:gd name="T34" fmla="*/ 4 w 54"/>
                <a:gd name="T35" fmla="*/ 21 h 33"/>
                <a:gd name="T36" fmla="*/ 8 w 54"/>
                <a:gd name="T37" fmla="*/ 22 h 33"/>
                <a:gd name="T38" fmla="*/ 24 w 54"/>
                <a:gd name="T39" fmla="*/ 27 h 33"/>
                <a:gd name="T40" fmla="*/ 14 w 54"/>
                <a:gd name="T41" fmla="*/ 26 h 33"/>
                <a:gd name="T42" fmla="*/ 21 w 54"/>
                <a:gd name="T43" fmla="*/ 30 h 33"/>
                <a:gd name="T44" fmla="*/ 29 w 54"/>
                <a:gd name="T45" fmla="*/ 33 h 33"/>
                <a:gd name="T46" fmla="*/ 34 w 54"/>
                <a:gd name="T47" fmla="*/ 28 h 33"/>
                <a:gd name="T48" fmla="*/ 45 w 54"/>
                <a:gd name="T49" fmla="*/ 28 h 33"/>
                <a:gd name="T50" fmla="*/ 46 w 54"/>
                <a:gd name="T51" fmla="*/ 23 h 33"/>
                <a:gd name="T52" fmla="*/ 42 w 54"/>
                <a:gd name="T53" fmla="*/ 19 h 33"/>
                <a:gd name="T54" fmla="*/ 43 w 54"/>
                <a:gd name="T55" fmla="*/ 18 h 33"/>
                <a:gd name="T56" fmla="*/ 50 w 54"/>
                <a:gd name="T57" fmla="*/ 17 h 33"/>
                <a:gd name="T58" fmla="*/ 52 w 54"/>
                <a:gd name="T59" fmla="*/ 10 h 33"/>
                <a:gd name="T60" fmla="*/ 38 w 54"/>
                <a:gd name="T61" fmla="*/ 23 h 33"/>
                <a:gd name="T62" fmla="*/ 30 w 54"/>
                <a:gd name="T63" fmla="*/ 24 h 33"/>
                <a:gd name="T64" fmla="*/ 33 w 54"/>
                <a:gd name="T65" fmla="*/ 23 h 33"/>
                <a:gd name="T66" fmla="*/ 35 w 54"/>
                <a:gd name="T67" fmla="*/ 21 h 33"/>
                <a:gd name="T68" fmla="*/ 31 w 54"/>
                <a:gd name="T69" fmla="*/ 20 h 33"/>
                <a:gd name="T70" fmla="*/ 30 w 54"/>
                <a:gd name="T71" fmla="*/ 19 h 33"/>
                <a:gd name="T72" fmla="*/ 33 w 54"/>
                <a:gd name="T73" fmla="*/ 17 h 33"/>
                <a:gd name="T74" fmla="*/ 37 w 54"/>
                <a:gd name="T75" fmla="*/ 17 h 33"/>
                <a:gd name="T76" fmla="*/ 38 w 54"/>
                <a:gd name="T77"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4" h="33">
                  <a:moveTo>
                    <a:pt x="52" y="10"/>
                  </a:moveTo>
                  <a:cubicBezTo>
                    <a:pt x="49" y="11"/>
                    <a:pt x="45" y="11"/>
                    <a:pt x="41" y="13"/>
                  </a:cubicBezTo>
                  <a:cubicBezTo>
                    <a:pt x="39" y="13"/>
                    <a:pt x="38" y="12"/>
                    <a:pt x="37" y="11"/>
                  </a:cubicBezTo>
                  <a:cubicBezTo>
                    <a:pt x="35" y="11"/>
                    <a:pt x="34" y="11"/>
                    <a:pt x="35" y="12"/>
                  </a:cubicBezTo>
                  <a:cubicBezTo>
                    <a:pt x="33" y="14"/>
                    <a:pt x="31" y="15"/>
                    <a:pt x="29" y="15"/>
                  </a:cubicBezTo>
                  <a:cubicBezTo>
                    <a:pt x="28" y="13"/>
                    <a:pt x="28" y="13"/>
                    <a:pt x="28" y="13"/>
                  </a:cubicBezTo>
                  <a:cubicBezTo>
                    <a:pt x="25" y="12"/>
                    <a:pt x="25" y="14"/>
                    <a:pt x="23" y="15"/>
                  </a:cubicBezTo>
                  <a:cubicBezTo>
                    <a:pt x="23" y="14"/>
                    <a:pt x="19" y="16"/>
                    <a:pt x="19" y="15"/>
                  </a:cubicBezTo>
                  <a:cubicBezTo>
                    <a:pt x="21" y="11"/>
                    <a:pt x="26" y="5"/>
                    <a:pt x="26" y="0"/>
                  </a:cubicBezTo>
                  <a:cubicBezTo>
                    <a:pt x="23" y="0"/>
                    <a:pt x="22" y="3"/>
                    <a:pt x="19" y="6"/>
                  </a:cubicBezTo>
                  <a:cubicBezTo>
                    <a:pt x="14" y="10"/>
                    <a:pt x="14" y="10"/>
                    <a:pt x="14" y="10"/>
                  </a:cubicBezTo>
                  <a:cubicBezTo>
                    <a:pt x="12" y="12"/>
                    <a:pt x="10" y="13"/>
                    <a:pt x="10" y="15"/>
                  </a:cubicBezTo>
                  <a:cubicBezTo>
                    <a:pt x="12" y="15"/>
                    <a:pt x="14" y="16"/>
                    <a:pt x="17" y="16"/>
                  </a:cubicBezTo>
                  <a:cubicBezTo>
                    <a:pt x="20" y="18"/>
                    <a:pt x="21" y="19"/>
                    <a:pt x="24" y="19"/>
                  </a:cubicBezTo>
                  <a:cubicBezTo>
                    <a:pt x="25" y="21"/>
                    <a:pt x="24" y="22"/>
                    <a:pt x="23" y="23"/>
                  </a:cubicBezTo>
                  <a:cubicBezTo>
                    <a:pt x="16" y="20"/>
                    <a:pt x="9" y="16"/>
                    <a:pt x="3" y="13"/>
                  </a:cubicBezTo>
                  <a:cubicBezTo>
                    <a:pt x="1" y="13"/>
                    <a:pt x="1" y="14"/>
                    <a:pt x="0" y="15"/>
                  </a:cubicBezTo>
                  <a:cubicBezTo>
                    <a:pt x="2" y="17"/>
                    <a:pt x="3" y="20"/>
                    <a:pt x="4" y="21"/>
                  </a:cubicBezTo>
                  <a:cubicBezTo>
                    <a:pt x="8" y="22"/>
                    <a:pt x="8" y="22"/>
                    <a:pt x="8" y="22"/>
                  </a:cubicBezTo>
                  <a:cubicBezTo>
                    <a:pt x="9" y="22"/>
                    <a:pt x="20" y="25"/>
                    <a:pt x="24" y="27"/>
                  </a:cubicBezTo>
                  <a:cubicBezTo>
                    <a:pt x="23" y="29"/>
                    <a:pt x="15" y="25"/>
                    <a:pt x="14" y="26"/>
                  </a:cubicBezTo>
                  <a:cubicBezTo>
                    <a:pt x="16" y="29"/>
                    <a:pt x="19" y="28"/>
                    <a:pt x="21" y="30"/>
                  </a:cubicBezTo>
                  <a:cubicBezTo>
                    <a:pt x="24" y="31"/>
                    <a:pt x="27" y="32"/>
                    <a:pt x="29" y="33"/>
                  </a:cubicBezTo>
                  <a:cubicBezTo>
                    <a:pt x="31" y="31"/>
                    <a:pt x="32" y="28"/>
                    <a:pt x="34" y="28"/>
                  </a:cubicBezTo>
                  <a:cubicBezTo>
                    <a:pt x="37" y="28"/>
                    <a:pt x="42" y="30"/>
                    <a:pt x="45" y="28"/>
                  </a:cubicBezTo>
                  <a:cubicBezTo>
                    <a:pt x="45" y="26"/>
                    <a:pt x="46" y="24"/>
                    <a:pt x="46" y="23"/>
                  </a:cubicBezTo>
                  <a:cubicBezTo>
                    <a:pt x="45" y="21"/>
                    <a:pt x="42" y="20"/>
                    <a:pt x="42" y="19"/>
                  </a:cubicBezTo>
                  <a:cubicBezTo>
                    <a:pt x="42" y="19"/>
                    <a:pt x="42" y="18"/>
                    <a:pt x="43" y="18"/>
                  </a:cubicBezTo>
                  <a:cubicBezTo>
                    <a:pt x="46" y="18"/>
                    <a:pt x="48" y="18"/>
                    <a:pt x="50" y="17"/>
                  </a:cubicBezTo>
                  <a:cubicBezTo>
                    <a:pt x="51" y="18"/>
                    <a:pt x="54" y="12"/>
                    <a:pt x="52" y="10"/>
                  </a:cubicBezTo>
                  <a:close/>
                  <a:moveTo>
                    <a:pt x="38" y="23"/>
                  </a:moveTo>
                  <a:cubicBezTo>
                    <a:pt x="36" y="24"/>
                    <a:pt x="33" y="24"/>
                    <a:pt x="30" y="24"/>
                  </a:cubicBezTo>
                  <a:cubicBezTo>
                    <a:pt x="29" y="23"/>
                    <a:pt x="32" y="23"/>
                    <a:pt x="33" y="23"/>
                  </a:cubicBezTo>
                  <a:cubicBezTo>
                    <a:pt x="34" y="22"/>
                    <a:pt x="34" y="22"/>
                    <a:pt x="35" y="21"/>
                  </a:cubicBezTo>
                  <a:cubicBezTo>
                    <a:pt x="34" y="20"/>
                    <a:pt x="33" y="19"/>
                    <a:pt x="31" y="20"/>
                  </a:cubicBezTo>
                  <a:cubicBezTo>
                    <a:pt x="30" y="20"/>
                    <a:pt x="29" y="19"/>
                    <a:pt x="30" y="19"/>
                  </a:cubicBezTo>
                  <a:cubicBezTo>
                    <a:pt x="31" y="19"/>
                    <a:pt x="32" y="18"/>
                    <a:pt x="33" y="17"/>
                  </a:cubicBezTo>
                  <a:cubicBezTo>
                    <a:pt x="34" y="17"/>
                    <a:pt x="35" y="17"/>
                    <a:pt x="37" y="17"/>
                  </a:cubicBezTo>
                  <a:cubicBezTo>
                    <a:pt x="37" y="19"/>
                    <a:pt x="39" y="21"/>
                    <a:pt x="38" y="2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2" name="ï$ļïdé"/>
            <p:cNvSpPr/>
            <p:nvPr/>
          </p:nvSpPr>
          <p:spPr bwMode="auto">
            <a:xfrm>
              <a:off x="8754" y="785"/>
              <a:ext cx="1958" cy="1968"/>
            </a:xfrm>
            <a:custGeom>
              <a:avLst/>
              <a:gdLst>
                <a:gd name="T0" fmla="*/ 174 w 347"/>
                <a:gd name="T1" fmla="*/ 0 h 347"/>
                <a:gd name="T2" fmla="*/ 0 w 347"/>
                <a:gd name="T3" fmla="*/ 173 h 347"/>
                <a:gd name="T4" fmla="*/ 174 w 347"/>
                <a:gd name="T5" fmla="*/ 347 h 347"/>
                <a:gd name="T6" fmla="*/ 347 w 347"/>
                <a:gd name="T7" fmla="*/ 173 h 347"/>
                <a:gd name="T8" fmla="*/ 174 w 347"/>
                <a:gd name="T9" fmla="*/ 0 h 347"/>
                <a:gd name="T10" fmla="*/ 174 w 347"/>
                <a:gd name="T11" fmla="*/ 343 h 347"/>
                <a:gd name="T12" fmla="*/ 4 w 347"/>
                <a:gd name="T13" fmla="*/ 173 h 347"/>
                <a:gd name="T14" fmla="*/ 174 w 347"/>
                <a:gd name="T15" fmla="*/ 4 h 347"/>
                <a:gd name="T16" fmla="*/ 343 w 347"/>
                <a:gd name="T17" fmla="*/ 173 h 347"/>
                <a:gd name="T18" fmla="*/ 174 w 347"/>
                <a:gd name="T19" fmla="*/ 34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7" h="347">
                  <a:moveTo>
                    <a:pt x="174" y="0"/>
                  </a:moveTo>
                  <a:cubicBezTo>
                    <a:pt x="78" y="0"/>
                    <a:pt x="0" y="78"/>
                    <a:pt x="0" y="173"/>
                  </a:cubicBezTo>
                  <a:cubicBezTo>
                    <a:pt x="0" y="269"/>
                    <a:pt x="78" y="347"/>
                    <a:pt x="174" y="347"/>
                  </a:cubicBezTo>
                  <a:cubicBezTo>
                    <a:pt x="269" y="347"/>
                    <a:pt x="347" y="269"/>
                    <a:pt x="347" y="173"/>
                  </a:cubicBezTo>
                  <a:cubicBezTo>
                    <a:pt x="347" y="78"/>
                    <a:pt x="269" y="0"/>
                    <a:pt x="174" y="0"/>
                  </a:cubicBezTo>
                  <a:close/>
                  <a:moveTo>
                    <a:pt x="174" y="343"/>
                  </a:moveTo>
                  <a:cubicBezTo>
                    <a:pt x="80" y="343"/>
                    <a:pt x="4" y="267"/>
                    <a:pt x="4" y="173"/>
                  </a:cubicBezTo>
                  <a:cubicBezTo>
                    <a:pt x="4" y="80"/>
                    <a:pt x="80" y="4"/>
                    <a:pt x="174" y="4"/>
                  </a:cubicBezTo>
                  <a:cubicBezTo>
                    <a:pt x="267" y="4"/>
                    <a:pt x="343" y="80"/>
                    <a:pt x="343" y="173"/>
                  </a:cubicBezTo>
                  <a:cubicBezTo>
                    <a:pt x="343" y="267"/>
                    <a:pt x="267" y="343"/>
                    <a:pt x="174" y="34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3" name="íšlíḓe"/>
            <p:cNvSpPr/>
            <p:nvPr/>
          </p:nvSpPr>
          <p:spPr bwMode="auto">
            <a:xfrm>
              <a:off x="9194" y="1221"/>
              <a:ext cx="1085" cy="930"/>
            </a:xfrm>
            <a:custGeom>
              <a:avLst/>
              <a:gdLst>
                <a:gd name="T0" fmla="*/ 28 w 192"/>
                <a:gd name="T1" fmla="*/ 164 h 164"/>
                <a:gd name="T2" fmla="*/ 31 w 192"/>
                <a:gd name="T3" fmla="*/ 164 h 164"/>
                <a:gd name="T4" fmla="*/ 2 w 192"/>
                <a:gd name="T5" fmla="*/ 96 h 164"/>
                <a:gd name="T6" fmla="*/ 96 w 192"/>
                <a:gd name="T7" fmla="*/ 2 h 164"/>
                <a:gd name="T8" fmla="*/ 190 w 192"/>
                <a:gd name="T9" fmla="*/ 96 h 164"/>
                <a:gd name="T10" fmla="*/ 160 w 192"/>
                <a:gd name="T11" fmla="*/ 164 h 164"/>
                <a:gd name="T12" fmla="*/ 163 w 192"/>
                <a:gd name="T13" fmla="*/ 164 h 164"/>
                <a:gd name="T14" fmla="*/ 192 w 192"/>
                <a:gd name="T15" fmla="*/ 96 h 164"/>
                <a:gd name="T16" fmla="*/ 96 w 192"/>
                <a:gd name="T17" fmla="*/ 0 h 164"/>
                <a:gd name="T18" fmla="*/ 0 w 192"/>
                <a:gd name="T19" fmla="*/ 96 h 164"/>
                <a:gd name="T20" fmla="*/ 28 w 192"/>
                <a:gd name="T21"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 h="164">
                  <a:moveTo>
                    <a:pt x="28" y="164"/>
                  </a:moveTo>
                  <a:cubicBezTo>
                    <a:pt x="31" y="164"/>
                    <a:pt x="31" y="164"/>
                    <a:pt x="31" y="164"/>
                  </a:cubicBezTo>
                  <a:cubicBezTo>
                    <a:pt x="13" y="147"/>
                    <a:pt x="2" y="123"/>
                    <a:pt x="2" y="96"/>
                  </a:cubicBezTo>
                  <a:cubicBezTo>
                    <a:pt x="2" y="45"/>
                    <a:pt x="44" y="2"/>
                    <a:pt x="96" y="2"/>
                  </a:cubicBezTo>
                  <a:cubicBezTo>
                    <a:pt x="147" y="2"/>
                    <a:pt x="190" y="45"/>
                    <a:pt x="190" y="96"/>
                  </a:cubicBezTo>
                  <a:cubicBezTo>
                    <a:pt x="190" y="123"/>
                    <a:pt x="178" y="147"/>
                    <a:pt x="160" y="164"/>
                  </a:cubicBezTo>
                  <a:cubicBezTo>
                    <a:pt x="163" y="164"/>
                    <a:pt x="163" y="164"/>
                    <a:pt x="163" y="164"/>
                  </a:cubicBezTo>
                  <a:cubicBezTo>
                    <a:pt x="181" y="147"/>
                    <a:pt x="192" y="123"/>
                    <a:pt x="192" y="96"/>
                  </a:cubicBezTo>
                  <a:cubicBezTo>
                    <a:pt x="192" y="43"/>
                    <a:pt x="148" y="0"/>
                    <a:pt x="96" y="0"/>
                  </a:cubicBezTo>
                  <a:cubicBezTo>
                    <a:pt x="43" y="0"/>
                    <a:pt x="0" y="43"/>
                    <a:pt x="0" y="96"/>
                  </a:cubicBezTo>
                  <a:cubicBezTo>
                    <a:pt x="0" y="123"/>
                    <a:pt x="11" y="147"/>
                    <a:pt x="28" y="164"/>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4" name="ïṣļïḍê"/>
            <p:cNvSpPr/>
            <p:nvPr/>
          </p:nvSpPr>
          <p:spPr bwMode="auto">
            <a:xfrm>
              <a:off x="10401" y="1914"/>
              <a:ext cx="210" cy="114"/>
            </a:xfrm>
            <a:custGeom>
              <a:avLst/>
              <a:gdLst>
                <a:gd name="T0" fmla="*/ 36 w 37"/>
                <a:gd name="T1" fmla="*/ 20 h 20"/>
                <a:gd name="T2" fmla="*/ 22 w 37"/>
                <a:gd name="T3" fmla="*/ 16 h 20"/>
                <a:gd name="T4" fmla="*/ 0 w 37"/>
                <a:gd name="T5" fmla="*/ 20 h 20"/>
                <a:gd name="T6" fmla="*/ 1 w 37"/>
                <a:gd name="T7" fmla="*/ 16 h 20"/>
                <a:gd name="T8" fmla="*/ 12 w 37"/>
                <a:gd name="T9" fmla="*/ 14 h 20"/>
                <a:gd name="T10" fmla="*/ 19 w 37"/>
                <a:gd name="T11" fmla="*/ 14 h 20"/>
                <a:gd name="T12" fmla="*/ 13 w 37"/>
                <a:gd name="T13" fmla="*/ 10 h 20"/>
                <a:gd name="T14" fmla="*/ 5 w 37"/>
                <a:gd name="T15" fmla="*/ 3 h 20"/>
                <a:gd name="T16" fmla="*/ 6 w 37"/>
                <a:gd name="T17" fmla="*/ 0 h 20"/>
                <a:gd name="T18" fmla="*/ 23 w 37"/>
                <a:gd name="T19" fmla="*/ 13 h 20"/>
                <a:gd name="T20" fmla="*/ 37 w 37"/>
                <a:gd name="T21" fmla="*/ 17 h 20"/>
                <a:gd name="T22" fmla="*/ 36 w 37"/>
                <a:gd name="T2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20">
                  <a:moveTo>
                    <a:pt x="36" y="20"/>
                  </a:moveTo>
                  <a:cubicBezTo>
                    <a:pt x="22" y="16"/>
                    <a:pt x="22" y="16"/>
                    <a:pt x="22" y="16"/>
                  </a:cubicBezTo>
                  <a:cubicBezTo>
                    <a:pt x="0" y="20"/>
                    <a:pt x="0" y="20"/>
                    <a:pt x="0" y="20"/>
                  </a:cubicBezTo>
                  <a:cubicBezTo>
                    <a:pt x="1" y="16"/>
                    <a:pt x="1" y="16"/>
                    <a:pt x="1" y="16"/>
                  </a:cubicBezTo>
                  <a:cubicBezTo>
                    <a:pt x="12" y="14"/>
                    <a:pt x="12" y="14"/>
                    <a:pt x="12" y="14"/>
                  </a:cubicBezTo>
                  <a:cubicBezTo>
                    <a:pt x="14" y="14"/>
                    <a:pt x="17" y="14"/>
                    <a:pt x="19" y="14"/>
                  </a:cubicBezTo>
                  <a:cubicBezTo>
                    <a:pt x="17" y="13"/>
                    <a:pt x="15" y="11"/>
                    <a:pt x="13" y="10"/>
                  </a:cubicBezTo>
                  <a:cubicBezTo>
                    <a:pt x="5" y="3"/>
                    <a:pt x="5" y="3"/>
                    <a:pt x="5" y="3"/>
                  </a:cubicBezTo>
                  <a:cubicBezTo>
                    <a:pt x="6" y="0"/>
                    <a:pt x="6" y="0"/>
                    <a:pt x="6" y="0"/>
                  </a:cubicBezTo>
                  <a:cubicBezTo>
                    <a:pt x="23" y="13"/>
                    <a:pt x="23" y="13"/>
                    <a:pt x="23" y="13"/>
                  </a:cubicBezTo>
                  <a:cubicBezTo>
                    <a:pt x="37" y="17"/>
                    <a:pt x="37" y="17"/>
                    <a:pt x="37" y="17"/>
                  </a:cubicBezTo>
                  <a:lnTo>
                    <a:pt x="36" y="20"/>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grpSp>
      <p:sp>
        <p:nvSpPr>
          <p:cNvPr id="57" name="副标题 2">
            <a:extLst>
              <a:ext uri="{FF2B5EF4-FFF2-40B4-BE49-F238E27FC236}">
                <a16:creationId xmlns:a16="http://schemas.microsoft.com/office/drawing/2014/main" id="{97E5E18B-82AF-A53B-A571-7A578EAE7516}"/>
              </a:ext>
            </a:extLst>
          </p:cNvPr>
          <p:cNvSpPr txBox="1">
            <a:spLocks/>
          </p:cNvSpPr>
          <p:nvPr/>
        </p:nvSpPr>
        <p:spPr>
          <a:xfrm>
            <a:off x="3071059" y="2601118"/>
            <a:ext cx="6049879" cy="16557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9600" b="1" dirty="0">
                <a:solidFill>
                  <a:srgbClr val="1C4372"/>
                </a:solidFill>
                <a:latin typeface="+mj-ea"/>
                <a:ea typeface="+mj-ea"/>
              </a:rPr>
              <a:t>THANKS!</a:t>
            </a:r>
            <a:endParaRPr lang="zh-CN" altLang="en-US" sz="9600" b="1" dirty="0">
              <a:solidFill>
                <a:srgbClr val="1C4372"/>
              </a:solidFill>
              <a:latin typeface="+mj-ea"/>
              <a:ea typeface="+mj-ea"/>
            </a:endParaRPr>
          </a:p>
        </p:txBody>
      </p:sp>
    </p:spTree>
    <p:extLst>
      <p:ext uri="{BB962C8B-B14F-4D97-AF65-F5344CB8AC3E}">
        <p14:creationId xmlns:p14="http://schemas.microsoft.com/office/powerpoint/2010/main" val="1168233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45805" y="294968"/>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984658" y="4866967"/>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403122" y="449825"/>
            <a:ext cx="11385755" cy="5958349"/>
          </a:xfrm>
          <a:prstGeom prst="roundRect">
            <a:avLst>
              <a:gd name="adj" fmla="val 1568"/>
            </a:avLst>
          </a:prstGeom>
          <a:solidFill>
            <a:schemeClr val="bg1"/>
          </a:solidFill>
          <a:ln>
            <a:noFill/>
          </a:ln>
          <a:effectLst>
            <a:glow rad="228600">
              <a:srgbClr val="02615A">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4476985" y="2714351"/>
            <a:ext cx="4556948" cy="1008189"/>
            <a:chOff x="4476985" y="2703555"/>
            <a:chExt cx="4556948" cy="1008189"/>
          </a:xfrm>
        </p:grpSpPr>
        <p:sp>
          <p:nvSpPr>
            <p:cNvPr id="8" name="文本框 7"/>
            <p:cNvSpPr txBox="1"/>
            <p:nvPr/>
          </p:nvSpPr>
          <p:spPr>
            <a:xfrm>
              <a:off x="4476985" y="2703555"/>
              <a:ext cx="4556948" cy="923330"/>
            </a:xfrm>
            <a:prstGeom prst="rect">
              <a:avLst/>
            </a:prstGeom>
            <a:noFill/>
          </p:spPr>
          <p:txBody>
            <a:bodyPr wrap="square" rtlCol="0" anchor="ctr">
              <a:spAutoFit/>
            </a:bodyPr>
            <a:lstStyle/>
            <a:p>
              <a:pPr algn="dist"/>
              <a:r>
                <a:rPr lang="zh-CN" altLang="en-US" sz="5400" b="1" dirty="0">
                  <a:solidFill>
                    <a:srgbClr val="1C4885"/>
                  </a:solidFill>
                  <a:latin typeface="微软雅黑" panose="020B0503020204020204" pitchFamily="34" charset="-122"/>
                  <a:ea typeface="微软雅黑" panose="020B0503020204020204" pitchFamily="34" charset="-122"/>
                </a:rPr>
                <a:t>进度汇报</a:t>
              </a:r>
            </a:p>
          </p:txBody>
        </p:sp>
        <p:cxnSp>
          <p:nvCxnSpPr>
            <p:cNvPr id="9" name="直接连接符 8"/>
            <p:cNvCxnSpPr/>
            <p:nvPr/>
          </p:nvCxnSpPr>
          <p:spPr>
            <a:xfrm>
              <a:off x="4604288" y="3711744"/>
              <a:ext cx="4294179"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10581005" y="789940"/>
            <a:ext cx="766445" cy="770255"/>
            <a:chOff x="8754" y="785"/>
            <a:chExt cx="1958" cy="1968"/>
          </a:xfrm>
        </p:grpSpPr>
        <p:sp>
          <p:nvSpPr>
            <p:cNvPr id="2" name="íṡḷîḍê"/>
            <p:cNvSpPr/>
            <p:nvPr/>
          </p:nvSpPr>
          <p:spPr bwMode="auto">
            <a:xfrm>
              <a:off x="9285" y="1408"/>
              <a:ext cx="897" cy="828"/>
            </a:xfrm>
            <a:custGeom>
              <a:avLst/>
              <a:gdLst>
                <a:gd name="T0" fmla="*/ 154 w 159"/>
                <a:gd name="T1" fmla="*/ 43 h 146"/>
                <a:gd name="T2" fmla="*/ 133 w 159"/>
                <a:gd name="T3" fmla="*/ 41 h 146"/>
                <a:gd name="T4" fmla="*/ 159 w 159"/>
                <a:gd name="T5" fmla="*/ 25 h 146"/>
                <a:gd name="T6" fmla="*/ 133 w 159"/>
                <a:gd name="T7" fmla="*/ 24 h 146"/>
                <a:gd name="T8" fmla="*/ 97 w 159"/>
                <a:gd name="T9" fmla="*/ 38 h 146"/>
                <a:gd name="T10" fmla="*/ 106 w 159"/>
                <a:gd name="T11" fmla="*/ 24 h 146"/>
                <a:gd name="T12" fmla="*/ 72 w 159"/>
                <a:gd name="T13" fmla="*/ 34 h 146"/>
                <a:gd name="T14" fmla="*/ 66 w 159"/>
                <a:gd name="T15" fmla="*/ 36 h 146"/>
                <a:gd name="T16" fmla="*/ 0 w 159"/>
                <a:gd name="T17" fmla="*/ 23 h 146"/>
                <a:gd name="T18" fmla="*/ 28 w 159"/>
                <a:gd name="T19" fmla="*/ 34 h 146"/>
                <a:gd name="T20" fmla="*/ 30 w 159"/>
                <a:gd name="T21" fmla="*/ 41 h 146"/>
                <a:gd name="T22" fmla="*/ 11 w 159"/>
                <a:gd name="T23" fmla="*/ 40 h 146"/>
                <a:gd name="T24" fmla="*/ 41 w 159"/>
                <a:gd name="T25" fmla="*/ 60 h 146"/>
                <a:gd name="T26" fmla="*/ 24 w 159"/>
                <a:gd name="T27" fmla="*/ 60 h 146"/>
                <a:gd name="T28" fmla="*/ 46 w 159"/>
                <a:gd name="T29" fmla="*/ 79 h 146"/>
                <a:gd name="T30" fmla="*/ 35 w 159"/>
                <a:gd name="T31" fmla="*/ 78 h 146"/>
                <a:gd name="T32" fmla="*/ 54 w 159"/>
                <a:gd name="T33" fmla="*/ 92 h 146"/>
                <a:gd name="T34" fmla="*/ 54 w 159"/>
                <a:gd name="T35" fmla="*/ 96 h 146"/>
                <a:gd name="T36" fmla="*/ 46 w 159"/>
                <a:gd name="T37" fmla="*/ 96 h 146"/>
                <a:gd name="T38" fmla="*/ 64 w 159"/>
                <a:gd name="T39" fmla="*/ 108 h 146"/>
                <a:gd name="T40" fmla="*/ 64 w 159"/>
                <a:gd name="T41" fmla="*/ 114 h 146"/>
                <a:gd name="T42" fmla="*/ 60 w 159"/>
                <a:gd name="T43" fmla="*/ 115 h 146"/>
                <a:gd name="T44" fmla="*/ 81 w 159"/>
                <a:gd name="T45" fmla="*/ 146 h 146"/>
                <a:gd name="T46" fmla="*/ 103 w 159"/>
                <a:gd name="T47" fmla="*/ 117 h 146"/>
                <a:gd name="T48" fmla="*/ 98 w 159"/>
                <a:gd name="T49" fmla="*/ 114 h 146"/>
                <a:gd name="T50" fmla="*/ 99 w 159"/>
                <a:gd name="T51" fmla="*/ 107 h 146"/>
                <a:gd name="T52" fmla="*/ 115 w 159"/>
                <a:gd name="T53" fmla="*/ 97 h 146"/>
                <a:gd name="T54" fmla="*/ 112 w 159"/>
                <a:gd name="T55" fmla="*/ 92 h 146"/>
                <a:gd name="T56" fmla="*/ 131 w 159"/>
                <a:gd name="T57" fmla="*/ 79 h 146"/>
                <a:gd name="T58" fmla="*/ 119 w 159"/>
                <a:gd name="T59" fmla="*/ 79 h 146"/>
                <a:gd name="T60" fmla="*/ 117 w 159"/>
                <a:gd name="T61" fmla="*/ 75 h 146"/>
                <a:gd name="T62" fmla="*/ 141 w 159"/>
                <a:gd name="T63" fmla="*/ 59 h 146"/>
                <a:gd name="T64" fmla="*/ 125 w 159"/>
                <a:gd name="T65" fmla="*/ 58 h 146"/>
                <a:gd name="T66" fmla="*/ 124 w 159"/>
                <a:gd name="T67" fmla="*/ 54 h 146"/>
                <a:gd name="T68" fmla="*/ 154 w 159"/>
                <a:gd name="T69" fmla="*/ 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9" h="146">
                  <a:moveTo>
                    <a:pt x="154" y="43"/>
                  </a:moveTo>
                  <a:cubicBezTo>
                    <a:pt x="133" y="41"/>
                    <a:pt x="133" y="41"/>
                    <a:pt x="133" y="41"/>
                  </a:cubicBezTo>
                  <a:cubicBezTo>
                    <a:pt x="137" y="34"/>
                    <a:pt x="155" y="37"/>
                    <a:pt x="159" y="25"/>
                  </a:cubicBezTo>
                  <a:cubicBezTo>
                    <a:pt x="133" y="24"/>
                    <a:pt x="133" y="24"/>
                    <a:pt x="133" y="24"/>
                  </a:cubicBezTo>
                  <a:cubicBezTo>
                    <a:pt x="114" y="21"/>
                    <a:pt x="107" y="39"/>
                    <a:pt x="97" y="38"/>
                  </a:cubicBezTo>
                  <a:cubicBezTo>
                    <a:pt x="88" y="29"/>
                    <a:pt x="100" y="28"/>
                    <a:pt x="106" y="24"/>
                  </a:cubicBezTo>
                  <a:cubicBezTo>
                    <a:pt x="80" y="0"/>
                    <a:pt x="72" y="32"/>
                    <a:pt x="72" y="34"/>
                  </a:cubicBezTo>
                  <a:cubicBezTo>
                    <a:pt x="71" y="37"/>
                    <a:pt x="68" y="38"/>
                    <a:pt x="66" y="36"/>
                  </a:cubicBezTo>
                  <a:cubicBezTo>
                    <a:pt x="58" y="12"/>
                    <a:pt x="33" y="22"/>
                    <a:pt x="0" y="23"/>
                  </a:cubicBezTo>
                  <a:cubicBezTo>
                    <a:pt x="8" y="31"/>
                    <a:pt x="17" y="32"/>
                    <a:pt x="28" y="34"/>
                  </a:cubicBezTo>
                  <a:cubicBezTo>
                    <a:pt x="30" y="36"/>
                    <a:pt x="32" y="38"/>
                    <a:pt x="30" y="41"/>
                  </a:cubicBezTo>
                  <a:cubicBezTo>
                    <a:pt x="11" y="40"/>
                    <a:pt x="11" y="40"/>
                    <a:pt x="11" y="40"/>
                  </a:cubicBezTo>
                  <a:cubicBezTo>
                    <a:pt x="19" y="58"/>
                    <a:pt x="35" y="49"/>
                    <a:pt x="41" y="60"/>
                  </a:cubicBezTo>
                  <a:cubicBezTo>
                    <a:pt x="24" y="60"/>
                    <a:pt x="24" y="60"/>
                    <a:pt x="24" y="60"/>
                  </a:cubicBezTo>
                  <a:cubicBezTo>
                    <a:pt x="25" y="75"/>
                    <a:pt x="41" y="68"/>
                    <a:pt x="46" y="79"/>
                  </a:cubicBezTo>
                  <a:cubicBezTo>
                    <a:pt x="35" y="78"/>
                    <a:pt x="35" y="78"/>
                    <a:pt x="35" y="78"/>
                  </a:cubicBezTo>
                  <a:cubicBezTo>
                    <a:pt x="40" y="90"/>
                    <a:pt x="48" y="91"/>
                    <a:pt x="54" y="92"/>
                  </a:cubicBezTo>
                  <a:cubicBezTo>
                    <a:pt x="54" y="96"/>
                    <a:pt x="54" y="96"/>
                    <a:pt x="54" y="96"/>
                  </a:cubicBezTo>
                  <a:cubicBezTo>
                    <a:pt x="46" y="96"/>
                    <a:pt x="46" y="96"/>
                    <a:pt x="46" y="96"/>
                  </a:cubicBezTo>
                  <a:cubicBezTo>
                    <a:pt x="46" y="104"/>
                    <a:pt x="57" y="109"/>
                    <a:pt x="64" y="108"/>
                  </a:cubicBezTo>
                  <a:cubicBezTo>
                    <a:pt x="64" y="114"/>
                    <a:pt x="64" y="114"/>
                    <a:pt x="64" y="114"/>
                  </a:cubicBezTo>
                  <a:cubicBezTo>
                    <a:pt x="60" y="115"/>
                    <a:pt x="60" y="115"/>
                    <a:pt x="60" y="115"/>
                  </a:cubicBezTo>
                  <a:cubicBezTo>
                    <a:pt x="81" y="146"/>
                    <a:pt x="81" y="146"/>
                    <a:pt x="81" y="146"/>
                  </a:cubicBezTo>
                  <a:cubicBezTo>
                    <a:pt x="103" y="117"/>
                    <a:pt x="103" y="117"/>
                    <a:pt x="103" y="117"/>
                  </a:cubicBezTo>
                  <a:cubicBezTo>
                    <a:pt x="98" y="114"/>
                    <a:pt x="98" y="114"/>
                    <a:pt x="98" y="114"/>
                  </a:cubicBezTo>
                  <a:cubicBezTo>
                    <a:pt x="99" y="107"/>
                    <a:pt x="99" y="107"/>
                    <a:pt x="99" y="107"/>
                  </a:cubicBezTo>
                  <a:cubicBezTo>
                    <a:pt x="105" y="108"/>
                    <a:pt x="111" y="106"/>
                    <a:pt x="115" y="97"/>
                  </a:cubicBezTo>
                  <a:cubicBezTo>
                    <a:pt x="114" y="95"/>
                    <a:pt x="99" y="99"/>
                    <a:pt x="112" y="92"/>
                  </a:cubicBezTo>
                  <a:cubicBezTo>
                    <a:pt x="120" y="91"/>
                    <a:pt x="125" y="85"/>
                    <a:pt x="131" y="79"/>
                  </a:cubicBezTo>
                  <a:cubicBezTo>
                    <a:pt x="119" y="79"/>
                    <a:pt x="119" y="79"/>
                    <a:pt x="119" y="79"/>
                  </a:cubicBezTo>
                  <a:cubicBezTo>
                    <a:pt x="117" y="78"/>
                    <a:pt x="116" y="76"/>
                    <a:pt x="117" y="75"/>
                  </a:cubicBezTo>
                  <a:cubicBezTo>
                    <a:pt x="125" y="74"/>
                    <a:pt x="137" y="70"/>
                    <a:pt x="141" y="59"/>
                  </a:cubicBezTo>
                  <a:cubicBezTo>
                    <a:pt x="125" y="58"/>
                    <a:pt x="125" y="58"/>
                    <a:pt x="125" y="58"/>
                  </a:cubicBezTo>
                  <a:cubicBezTo>
                    <a:pt x="122" y="57"/>
                    <a:pt x="123" y="55"/>
                    <a:pt x="124" y="54"/>
                  </a:cubicBezTo>
                  <a:cubicBezTo>
                    <a:pt x="134" y="54"/>
                    <a:pt x="145" y="50"/>
                    <a:pt x="154" y="4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 name="íŝḻiḍè"/>
            <p:cNvSpPr/>
            <p:nvPr/>
          </p:nvSpPr>
          <p:spPr bwMode="auto">
            <a:xfrm>
              <a:off x="8856" y="1941"/>
              <a:ext cx="231" cy="183"/>
            </a:xfrm>
            <a:custGeom>
              <a:avLst/>
              <a:gdLst>
                <a:gd name="T0" fmla="*/ 6 w 41"/>
                <a:gd name="T1" fmla="*/ 15 h 32"/>
                <a:gd name="T2" fmla="*/ 9 w 41"/>
                <a:gd name="T3" fmla="*/ 16 h 32"/>
                <a:gd name="T4" fmla="*/ 37 w 41"/>
                <a:gd name="T5" fmla="*/ 18 h 32"/>
                <a:gd name="T6" fmla="*/ 41 w 41"/>
                <a:gd name="T7" fmla="*/ 16 h 32"/>
                <a:gd name="T8" fmla="*/ 32 w 41"/>
                <a:gd name="T9" fmla="*/ 0 h 32"/>
                <a:gd name="T10" fmla="*/ 28 w 41"/>
                <a:gd name="T11" fmla="*/ 1 h 32"/>
                <a:gd name="T12" fmla="*/ 35 w 41"/>
                <a:gd name="T13" fmla="*/ 14 h 32"/>
                <a:gd name="T14" fmla="*/ 30 w 41"/>
                <a:gd name="T15" fmla="*/ 13 h 32"/>
                <a:gd name="T16" fmla="*/ 4 w 41"/>
                <a:gd name="T17" fmla="*/ 12 h 32"/>
                <a:gd name="T18" fmla="*/ 0 w 41"/>
                <a:gd name="T19" fmla="*/ 14 h 32"/>
                <a:gd name="T20" fmla="*/ 10 w 41"/>
                <a:gd name="T21" fmla="*/ 32 h 32"/>
                <a:gd name="T22" fmla="*/ 14 w 41"/>
                <a:gd name="T23" fmla="*/ 30 h 32"/>
                <a:gd name="T24" fmla="*/ 6 w 41"/>
                <a:gd name="T25" fmla="*/ 1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32">
                  <a:moveTo>
                    <a:pt x="6" y="15"/>
                  </a:moveTo>
                  <a:cubicBezTo>
                    <a:pt x="9" y="16"/>
                    <a:pt x="9" y="16"/>
                    <a:pt x="9" y="16"/>
                  </a:cubicBezTo>
                  <a:cubicBezTo>
                    <a:pt x="37" y="18"/>
                    <a:pt x="37" y="18"/>
                    <a:pt x="37" y="18"/>
                  </a:cubicBezTo>
                  <a:cubicBezTo>
                    <a:pt x="41" y="16"/>
                    <a:pt x="41" y="16"/>
                    <a:pt x="41" y="16"/>
                  </a:cubicBezTo>
                  <a:cubicBezTo>
                    <a:pt x="32" y="0"/>
                    <a:pt x="32" y="0"/>
                    <a:pt x="32" y="0"/>
                  </a:cubicBezTo>
                  <a:cubicBezTo>
                    <a:pt x="28" y="1"/>
                    <a:pt x="28" y="1"/>
                    <a:pt x="28" y="1"/>
                  </a:cubicBezTo>
                  <a:cubicBezTo>
                    <a:pt x="35" y="14"/>
                    <a:pt x="35" y="14"/>
                    <a:pt x="35" y="14"/>
                  </a:cubicBezTo>
                  <a:cubicBezTo>
                    <a:pt x="34" y="14"/>
                    <a:pt x="32" y="14"/>
                    <a:pt x="30" y="13"/>
                  </a:cubicBezTo>
                  <a:cubicBezTo>
                    <a:pt x="4" y="12"/>
                    <a:pt x="4" y="12"/>
                    <a:pt x="4" y="12"/>
                  </a:cubicBezTo>
                  <a:cubicBezTo>
                    <a:pt x="0" y="14"/>
                    <a:pt x="0" y="14"/>
                    <a:pt x="0" y="14"/>
                  </a:cubicBezTo>
                  <a:cubicBezTo>
                    <a:pt x="10" y="32"/>
                    <a:pt x="10" y="32"/>
                    <a:pt x="10" y="32"/>
                  </a:cubicBezTo>
                  <a:cubicBezTo>
                    <a:pt x="14" y="30"/>
                    <a:pt x="14" y="30"/>
                    <a:pt x="14" y="30"/>
                  </a:cubicBezTo>
                  <a:lnTo>
                    <a:pt x="6" y="15"/>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11" name="îS1iďê"/>
            <p:cNvSpPr/>
            <p:nvPr/>
          </p:nvSpPr>
          <p:spPr bwMode="auto">
            <a:xfrm>
              <a:off x="8918" y="2054"/>
              <a:ext cx="226" cy="176"/>
            </a:xfrm>
            <a:custGeom>
              <a:avLst/>
              <a:gdLst>
                <a:gd name="T0" fmla="*/ 128 w 131"/>
                <a:gd name="T1" fmla="*/ 46 h 102"/>
                <a:gd name="T2" fmla="*/ 85 w 131"/>
                <a:gd name="T3" fmla="*/ 66 h 102"/>
                <a:gd name="T4" fmla="*/ 66 w 131"/>
                <a:gd name="T5" fmla="*/ 30 h 102"/>
                <a:gd name="T6" fmla="*/ 108 w 131"/>
                <a:gd name="T7" fmla="*/ 10 h 102"/>
                <a:gd name="T8" fmla="*/ 105 w 131"/>
                <a:gd name="T9" fmla="*/ 0 h 102"/>
                <a:gd name="T10" fmla="*/ 0 w 131"/>
                <a:gd name="T11" fmla="*/ 46 h 102"/>
                <a:gd name="T12" fmla="*/ 7 w 131"/>
                <a:gd name="T13" fmla="*/ 56 h 102"/>
                <a:gd name="T14" fmla="*/ 56 w 131"/>
                <a:gd name="T15" fmla="*/ 33 h 102"/>
                <a:gd name="T16" fmla="*/ 72 w 131"/>
                <a:gd name="T17" fmla="*/ 73 h 102"/>
                <a:gd name="T18" fmla="*/ 23 w 131"/>
                <a:gd name="T19" fmla="*/ 92 h 102"/>
                <a:gd name="T20" fmla="*/ 30 w 131"/>
                <a:gd name="T21" fmla="*/ 102 h 102"/>
                <a:gd name="T22" fmla="*/ 131 w 131"/>
                <a:gd name="T23" fmla="*/ 56 h 102"/>
                <a:gd name="T24" fmla="*/ 128 w 131"/>
                <a:gd name="T25" fmla="*/ 4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128" y="46"/>
                  </a:moveTo>
                  <a:lnTo>
                    <a:pt x="85" y="66"/>
                  </a:lnTo>
                  <a:lnTo>
                    <a:pt x="66" y="30"/>
                  </a:lnTo>
                  <a:lnTo>
                    <a:pt x="108" y="10"/>
                  </a:lnTo>
                  <a:lnTo>
                    <a:pt x="105" y="0"/>
                  </a:lnTo>
                  <a:lnTo>
                    <a:pt x="0" y="46"/>
                  </a:lnTo>
                  <a:lnTo>
                    <a:pt x="7" y="56"/>
                  </a:lnTo>
                  <a:lnTo>
                    <a:pt x="56" y="33"/>
                  </a:lnTo>
                  <a:lnTo>
                    <a:pt x="72" y="73"/>
                  </a:lnTo>
                  <a:lnTo>
                    <a:pt x="23" y="92"/>
                  </a:lnTo>
                  <a:lnTo>
                    <a:pt x="30" y="102"/>
                  </a:lnTo>
                  <a:lnTo>
                    <a:pt x="131" y="56"/>
                  </a:lnTo>
                  <a:lnTo>
                    <a:pt x="128" y="46"/>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13" name="i$ḷíḓe"/>
            <p:cNvSpPr/>
            <p:nvPr/>
          </p:nvSpPr>
          <p:spPr bwMode="auto">
            <a:xfrm>
              <a:off x="8980" y="2173"/>
              <a:ext cx="226" cy="176"/>
            </a:xfrm>
            <a:custGeom>
              <a:avLst/>
              <a:gdLst>
                <a:gd name="T0" fmla="*/ 72 w 131"/>
                <a:gd name="T1" fmla="*/ 76 h 102"/>
                <a:gd name="T2" fmla="*/ 85 w 131"/>
                <a:gd name="T3" fmla="*/ 69 h 102"/>
                <a:gd name="T4" fmla="*/ 66 w 131"/>
                <a:gd name="T5" fmla="*/ 30 h 102"/>
                <a:gd name="T6" fmla="*/ 98 w 131"/>
                <a:gd name="T7" fmla="*/ 17 h 102"/>
                <a:gd name="T8" fmla="*/ 118 w 131"/>
                <a:gd name="T9" fmla="*/ 56 h 102"/>
                <a:gd name="T10" fmla="*/ 131 w 131"/>
                <a:gd name="T11" fmla="*/ 53 h 102"/>
                <a:gd name="T12" fmla="*/ 105 w 131"/>
                <a:gd name="T13" fmla="*/ 0 h 102"/>
                <a:gd name="T14" fmla="*/ 0 w 131"/>
                <a:gd name="T15" fmla="*/ 50 h 102"/>
                <a:gd name="T16" fmla="*/ 30 w 131"/>
                <a:gd name="T17" fmla="*/ 102 h 102"/>
                <a:gd name="T18" fmla="*/ 39 w 131"/>
                <a:gd name="T19" fmla="*/ 96 h 102"/>
                <a:gd name="T20" fmla="*/ 20 w 131"/>
                <a:gd name="T21" fmla="*/ 53 h 102"/>
                <a:gd name="T22" fmla="*/ 52 w 131"/>
                <a:gd name="T23" fmla="*/ 36 h 102"/>
                <a:gd name="T24" fmla="*/ 72 w 131"/>
                <a:gd name="T25" fmla="*/ 7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72" y="76"/>
                  </a:moveTo>
                  <a:lnTo>
                    <a:pt x="85" y="69"/>
                  </a:lnTo>
                  <a:lnTo>
                    <a:pt x="66" y="30"/>
                  </a:lnTo>
                  <a:lnTo>
                    <a:pt x="98" y="17"/>
                  </a:lnTo>
                  <a:lnTo>
                    <a:pt x="118" y="56"/>
                  </a:lnTo>
                  <a:lnTo>
                    <a:pt x="131" y="53"/>
                  </a:lnTo>
                  <a:lnTo>
                    <a:pt x="105" y="0"/>
                  </a:lnTo>
                  <a:lnTo>
                    <a:pt x="0" y="50"/>
                  </a:lnTo>
                  <a:lnTo>
                    <a:pt x="30" y="102"/>
                  </a:lnTo>
                  <a:lnTo>
                    <a:pt x="39" y="96"/>
                  </a:lnTo>
                  <a:lnTo>
                    <a:pt x="20" y="53"/>
                  </a:lnTo>
                  <a:lnTo>
                    <a:pt x="52" y="36"/>
                  </a:lnTo>
                  <a:lnTo>
                    <a:pt x="72" y="76"/>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1" name="îş1íḍé"/>
            <p:cNvSpPr/>
            <p:nvPr/>
          </p:nvSpPr>
          <p:spPr bwMode="auto">
            <a:xfrm>
              <a:off x="9070" y="2292"/>
              <a:ext cx="181" cy="131"/>
            </a:xfrm>
            <a:custGeom>
              <a:avLst/>
              <a:gdLst>
                <a:gd name="T0" fmla="*/ 32 w 32"/>
                <a:gd name="T1" fmla="*/ 3 h 23"/>
                <a:gd name="T2" fmla="*/ 30 w 32"/>
                <a:gd name="T3" fmla="*/ 0 h 23"/>
                <a:gd name="T4" fmla="*/ 13 w 32"/>
                <a:gd name="T5" fmla="*/ 16 h 23"/>
                <a:gd name="T6" fmla="*/ 10 w 32"/>
                <a:gd name="T7" fmla="*/ 19 h 23"/>
                <a:gd name="T8" fmla="*/ 7 w 32"/>
                <a:gd name="T9" fmla="*/ 20 h 23"/>
                <a:gd name="T10" fmla="*/ 5 w 32"/>
                <a:gd name="T11" fmla="*/ 19 h 23"/>
                <a:gd name="T12" fmla="*/ 4 w 32"/>
                <a:gd name="T13" fmla="*/ 16 h 23"/>
                <a:gd name="T14" fmla="*/ 7 w 32"/>
                <a:gd name="T15" fmla="*/ 11 h 23"/>
                <a:gd name="T16" fmla="*/ 5 w 32"/>
                <a:gd name="T17" fmla="*/ 10 h 23"/>
                <a:gd name="T18" fmla="*/ 0 w 32"/>
                <a:gd name="T19" fmla="*/ 16 h 23"/>
                <a:gd name="T20" fmla="*/ 2 w 32"/>
                <a:gd name="T21" fmla="*/ 21 h 23"/>
                <a:gd name="T22" fmla="*/ 6 w 32"/>
                <a:gd name="T23" fmla="*/ 23 h 23"/>
                <a:gd name="T24" fmla="*/ 10 w 32"/>
                <a:gd name="T25" fmla="*/ 22 h 23"/>
                <a:gd name="T26" fmla="*/ 15 w 32"/>
                <a:gd name="T27" fmla="*/ 18 h 23"/>
                <a:gd name="T28" fmla="*/ 32 w 32"/>
                <a:gd name="T29"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23">
                  <a:moveTo>
                    <a:pt x="32" y="3"/>
                  </a:moveTo>
                  <a:cubicBezTo>
                    <a:pt x="30" y="0"/>
                    <a:pt x="30" y="0"/>
                    <a:pt x="30" y="0"/>
                  </a:cubicBezTo>
                  <a:cubicBezTo>
                    <a:pt x="13" y="16"/>
                    <a:pt x="13" y="16"/>
                    <a:pt x="13" y="16"/>
                  </a:cubicBezTo>
                  <a:cubicBezTo>
                    <a:pt x="11" y="18"/>
                    <a:pt x="10" y="19"/>
                    <a:pt x="10" y="19"/>
                  </a:cubicBezTo>
                  <a:cubicBezTo>
                    <a:pt x="9" y="19"/>
                    <a:pt x="8" y="20"/>
                    <a:pt x="7" y="20"/>
                  </a:cubicBezTo>
                  <a:cubicBezTo>
                    <a:pt x="6" y="20"/>
                    <a:pt x="6" y="19"/>
                    <a:pt x="5" y="19"/>
                  </a:cubicBezTo>
                  <a:cubicBezTo>
                    <a:pt x="4" y="18"/>
                    <a:pt x="4" y="17"/>
                    <a:pt x="4" y="16"/>
                  </a:cubicBezTo>
                  <a:cubicBezTo>
                    <a:pt x="4" y="15"/>
                    <a:pt x="6" y="13"/>
                    <a:pt x="7" y="11"/>
                  </a:cubicBezTo>
                  <a:cubicBezTo>
                    <a:pt x="5" y="10"/>
                    <a:pt x="5" y="10"/>
                    <a:pt x="5" y="10"/>
                  </a:cubicBezTo>
                  <a:cubicBezTo>
                    <a:pt x="2" y="12"/>
                    <a:pt x="1" y="14"/>
                    <a:pt x="0" y="16"/>
                  </a:cubicBezTo>
                  <a:cubicBezTo>
                    <a:pt x="0" y="18"/>
                    <a:pt x="1" y="20"/>
                    <a:pt x="2" y="21"/>
                  </a:cubicBezTo>
                  <a:cubicBezTo>
                    <a:pt x="3" y="22"/>
                    <a:pt x="4" y="23"/>
                    <a:pt x="6" y="23"/>
                  </a:cubicBezTo>
                  <a:cubicBezTo>
                    <a:pt x="7" y="23"/>
                    <a:pt x="9" y="23"/>
                    <a:pt x="10" y="22"/>
                  </a:cubicBezTo>
                  <a:cubicBezTo>
                    <a:pt x="12" y="22"/>
                    <a:pt x="13" y="20"/>
                    <a:pt x="15" y="18"/>
                  </a:cubicBezTo>
                  <a:lnTo>
                    <a:pt x="32" y="3"/>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2" name="išḻïde"/>
            <p:cNvSpPr/>
            <p:nvPr/>
          </p:nvSpPr>
          <p:spPr bwMode="auto">
            <a:xfrm>
              <a:off x="9154" y="2322"/>
              <a:ext cx="148" cy="147"/>
            </a:xfrm>
            <a:custGeom>
              <a:avLst/>
              <a:gdLst>
                <a:gd name="T0" fmla="*/ 79 w 86"/>
                <a:gd name="T1" fmla="*/ 0 h 85"/>
                <a:gd name="T2" fmla="*/ 0 w 86"/>
                <a:gd name="T3" fmla="*/ 79 h 85"/>
                <a:gd name="T4" fmla="*/ 7 w 86"/>
                <a:gd name="T5" fmla="*/ 85 h 85"/>
                <a:gd name="T6" fmla="*/ 86 w 86"/>
                <a:gd name="T7" fmla="*/ 6 h 85"/>
                <a:gd name="T8" fmla="*/ 79 w 86"/>
                <a:gd name="T9" fmla="*/ 0 h 85"/>
              </a:gdLst>
              <a:ahLst/>
              <a:cxnLst>
                <a:cxn ang="0">
                  <a:pos x="T0" y="T1"/>
                </a:cxn>
                <a:cxn ang="0">
                  <a:pos x="T2" y="T3"/>
                </a:cxn>
                <a:cxn ang="0">
                  <a:pos x="T4" y="T5"/>
                </a:cxn>
                <a:cxn ang="0">
                  <a:pos x="T6" y="T7"/>
                </a:cxn>
                <a:cxn ang="0">
                  <a:pos x="T8" y="T9"/>
                </a:cxn>
              </a:cxnLst>
              <a:rect l="0" t="0" r="r" b="b"/>
              <a:pathLst>
                <a:path w="86" h="85">
                  <a:moveTo>
                    <a:pt x="79" y="0"/>
                  </a:moveTo>
                  <a:lnTo>
                    <a:pt x="0" y="79"/>
                  </a:lnTo>
                  <a:lnTo>
                    <a:pt x="7" y="85"/>
                  </a:lnTo>
                  <a:lnTo>
                    <a:pt x="86" y="6"/>
                  </a:lnTo>
                  <a:lnTo>
                    <a:pt x="79" y="0"/>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3" name="ís1ïḓè"/>
            <p:cNvSpPr/>
            <p:nvPr/>
          </p:nvSpPr>
          <p:spPr bwMode="auto">
            <a:xfrm>
              <a:off x="9184" y="2361"/>
              <a:ext cx="181" cy="198"/>
            </a:xfrm>
            <a:custGeom>
              <a:avLst/>
              <a:gdLst>
                <a:gd name="T0" fmla="*/ 29 w 32"/>
                <a:gd name="T1" fmla="*/ 0 h 35"/>
                <a:gd name="T2" fmla="*/ 0 w 32"/>
                <a:gd name="T3" fmla="*/ 21 h 35"/>
                <a:gd name="T4" fmla="*/ 3 w 32"/>
                <a:gd name="T5" fmla="*/ 23 h 35"/>
                <a:gd name="T6" fmla="*/ 12 w 32"/>
                <a:gd name="T7" fmla="*/ 17 h 35"/>
                <a:gd name="T8" fmla="*/ 20 w 32"/>
                <a:gd name="T9" fmla="*/ 23 h 35"/>
                <a:gd name="T10" fmla="*/ 16 w 32"/>
                <a:gd name="T11" fmla="*/ 33 h 35"/>
                <a:gd name="T12" fmla="*/ 19 w 32"/>
                <a:gd name="T13" fmla="*/ 35 h 35"/>
                <a:gd name="T14" fmla="*/ 32 w 32"/>
                <a:gd name="T15" fmla="*/ 3 h 35"/>
                <a:gd name="T16" fmla="*/ 29 w 32"/>
                <a:gd name="T17" fmla="*/ 0 h 35"/>
                <a:gd name="T18" fmla="*/ 25 w 32"/>
                <a:gd name="T19" fmla="*/ 11 h 35"/>
                <a:gd name="T20" fmla="*/ 22 w 32"/>
                <a:gd name="T21" fmla="*/ 20 h 35"/>
                <a:gd name="T22" fmla="*/ 15 w 32"/>
                <a:gd name="T23" fmla="*/ 15 h 35"/>
                <a:gd name="T24" fmla="*/ 23 w 32"/>
                <a:gd name="T25" fmla="*/ 8 h 35"/>
                <a:gd name="T26" fmla="*/ 28 w 32"/>
                <a:gd name="T27" fmla="*/ 4 h 35"/>
                <a:gd name="T28" fmla="*/ 25 w 32"/>
                <a:gd name="T29" fmla="*/ 1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35">
                  <a:moveTo>
                    <a:pt x="29" y="0"/>
                  </a:moveTo>
                  <a:cubicBezTo>
                    <a:pt x="0" y="21"/>
                    <a:pt x="0" y="21"/>
                    <a:pt x="0" y="21"/>
                  </a:cubicBezTo>
                  <a:cubicBezTo>
                    <a:pt x="3" y="23"/>
                    <a:pt x="3" y="23"/>
                    <a:pt x="3" y="23"/>
                  </a:cubicBezTo>
                  <a:cubicBezTo>
                    <a:pt x="12" y="17"/>
                    <a:pt x="12" y="17"/>
                    <a:pt x="12" y="17"/>
                  </a:cubicBezTo>
                  <a:cubicBezTo>
                    <a:pt x="20" y="23"/>
                    <a:pt x="20" y="23"/>
                    <a:pt x="20" y="23"/>
                  </a:cubicBezTo>
                  <a:cubicBezTo>
                    <a:pt x="16" y="33"/>
                    <a:pt x="16" y="33"/>
                    <a:pt x="16" y="33"/>
                  </a:cubicBezTo>
                  <a:cubicBezTo>
                    <a:pt x="19" y="35"/>
                    <a:pt x="19" y="35"/>
                    <a:pt x="19" y="35"/>
                  </a:cubicBezTo>
                  <a:cubicBezTo>
                    <a:pt x="32" y="3"/>
                    <a:pt x="32" y="3"/>
                    <a:pt x="32" y="3"/>
                  </a:cubicBezTo>
                  <a:lnTo>
                    <a:pt x="29" y="0"/>
                  </a:lnTo>
                  <a:close/>
                  <a:moveTo>
                    <a:pt x="25" y="11"/>
                  </a:moveTo>
                  <a:cubicBezTo>
                    <a:pt x="22" y="20"/>
                    <a:pt x="22" y="20"/>
                    <a:pt x="22" y="20"/>
                  </a:cubicBezTo>
                  <a:cubicBezTo>
                    <a:pt x="15" y="15"/>
                    <a:pt x="15" y="15"/>
                    <a:pt x="15" y="15"/>
                  </a:cubicBezTo>
                  <a:cubicBezTo>
                    <a:pt x="23" y="8"/>
                    <a:pt x="23" y="8"/>
                    <a:pt x="23" y="8"/>
                  </a:cubicBezTo>
                  <a:cubicBezTo>
                    <a:pt x="25" y="7"/>
                    <a:pt x="27" y="6"/>
                    <a:pt x="28" y="4"/>
                  </a:cubicBezTo>
                  <a:cubicBezTo>
                    <a:pt x="28" y="6"/>
                    <a:pt x="27" y="8"/>
                    <a:pt x="25" y="1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4" name="ïṩlïďê"/>
            <p:cNvSpPr/>
            <p:nvPr/>
          </p:nvSpPr>
          <p:spPr bwMode="auto">
            <a:xfrm>
              <a:off x="9313" y="2394"/>
              <a:ext cx="198" cy="216"/>
            </a:xfrm>
            <a:custGeom>
              <a:avLst/>
              <a:gdLst>
                <a:gd name="T0" fmla="*/ 108 w 115"/>
                <a:gd name="T1" fmla="*/ 27 h 125"/>
                <a:gd name="T2" fmla="*/ 62 w 115"/>
                <a:gd name="T3" fmla="*/ 102 h 125"/>
                <a:gd name="T4" fmla="*/ 69 w 115"/>
                <a:gd name="T5" fmla="*/ 7 h 125"/>
                <a:gd name="T6" fmla="*/ 59 w 115"/>
                <a:gd name="T7" fmla="*/ 0 h 125"/>
                <a:gd name="T8" fmla="*/ 0 w 115"/>
                <a:gd name="T9" fmla="*/ 96 h 125"/>
                <a:gd name="T10" fmla="*/ 10 w 115"/>
                <a:gd name="T11" fmla="*/ 99 h 125"/>
                <a:gd name="T12" fmla="*/ 56 w 115"/>
                <a:gd name="T13" fmla="*/ 27 h 125"/>
                <a:gd name="T14" fmla="*/ 49 w 115"/>
                <a:gd name="T15" fmla="*/ 122 h 125"/>
                <a:gd name="T16" fmla="*/ 59 w 115"/>
                <a:gd name="T17" fmla="*/ 125 h 125"/>
                <a:gd name="T18" fmla="*/ 115 w 115"/>
                <a:gd name="T19" fmla="*/ 33 h 125"/>
                <a:gd name="T20" fmla="*/ 108 w 115"/>
                <a:gd name="T21"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25">
                  <a:moveTo>
                    <a:pt x="108" y="27"/>
                  </a:moveTo>
                  <a:lnTo>
                    <a:pt x="62" y="102"/>
                  </a:lnTo>
                  <a:lnTo>
                    <a:pt x="69" y="7"/>
                  </a:lnTo>
                  <a:lnTo>
                    <a:pt x="59" y="0"/>
                  </a:lnTo>
                  <a:lnTo>
                    <a:pt x="0" y="96"/>
                  </a:lnTo>
                  <a:lnTo>
                    <a:pt x="10" y="99"/>
                  </a:lnTo>
                  <a:lnTo>
                    <a:pt x="56" y="27"/>
                  </a:lnTo>
                  <a:lnTo>
                    <a:pt x="49" y="122"/>
                  </a:lnTo>
                  <a:lnTo>
                    <a:pt x="59" y="125"/>
                  </a:lnTo>
                  <a:lnTo>
                    <a:pt x="115" y="33"/>
                  </a:lnTo>
                  <a:lnTo>
                    <a:pt x="108" y="27"/>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5" name="íSliḋê"/>
            <p:cNvSpPr/>
            <p:nvPr/>
          </p:nvSpPr>
          <p:spPr bwMode="auto">
            <a:xfrm>
              <a:off x="9472" y="2458"/>
              <a:ext cx="140" cy="191"/>
            </a:xfrm>
            <a:custGeom>
              <a:avLst/>
              <a:gdLst>
                <a:gd name="T0" fmla="*/ 19 w 25"/>
                <a:gd name="T1" fmla="*/ 1 h 34"/>
                <a:gd name="T2" fmla="*/ 13 w 25"/>
                <a:gd name="T3" fmla="*/ 1 h 34"/>
                <a:gd name="T4" fmla="*/ 8 w 25"/>
                <a:gd name="T5" fmla="*/ 5 h 34"/>
                <a:gd name="T6" fmla="*/ 3 w 25"/>
                <a:gd name="T7" fmla="*/ 13 h 34"/>
                <a:gd name="T8" fmla="*/ 1 w 25"/>
                <a:gd name="T9" fmla="*/ 22 h 34"/>
                <a:gd name="T10" fmla="*/ 2 w 25"/>
                <a:gd name="T11" fmla="*/ 29 h 34"/>
                <a:gd name="T12" fmla="*/ 6 w 25"/>
                <a:gd name="T13" fmla="*/ 33 h 34"/>
                <a:gd name="T14" fmla="*/ 11 w 25"/>
                <a:gd name="T15" fmla="*/ 33 h 34"/>
                <a:gd name="T16" fmla="*/ 17 w 25"/>
                <a:gd name="T17" fmla="*/ 31 h 34"/>
                <a:gd name="T18" fmla="*/ 21 w 25"/>
                <a:gd name="T19" fmla="*/ 20 h 34"/>
                <a:gd name="T20" fmla="*/ 13 w 25"/>
                <a:gd name="T21" fmla="*/ 17 h 34"/>
                <a:gd name="T22" fmla="*/ 11 w 25"/>
                <a:gd name="T23" fmla="*/ 20 h 34"/>
                <a:gd name="T24" fmla="*/ 17 w 25"/>
                <a:gd name="T25" fmla="*/ 22 h 34"/>
                <a:gd name="T26" fmla="*/ 15 w 25"/>
                <a:gd name="T27" fmla="*/ 28 h 34"/>
                <a:gd name="T28" fmla="*/ 12 w 25"/>
                <a:gd name="T29" fmla="*/ 29 h 34"/>
                <a:gd name="T30" fmla="*/ 8 w 25"/>
                <a:gd name="T31" fmla="*/ 29 h 34"/>
                <a:gd name="T32" fmla="*/ 5 w 25"/>
                <a:gd name="T33" fmla="*/ 26 h 34"/>
                <a:gd name="T34" fmla="*/ 4 w 25"/>
                <a:gd name="T35" fmla="*/ 21 h 34"/>
                <a:gd name="T36" fmla="*/ 6 w 25"/>
                <a:gd name="T37" fmla="*/ 14 h 34"/>
                <a:gd name="T38" fmla="*/ 9 w 25"/>
                <a:gd name="T39" fmla="*/ 8 h 34"/>
                <a:gd name="T40" fmla="*/ 11 w 25"/>
                <a:gd name="T41" fmla="*/ 5 h 34"/>
                <a:gd name="T42" fmla="*/ 15 w 25"/>
                <a:gd name="T43" fmla="*/ 4 h 34"/>
                <a:gd name="T44" fmla="*/ 18 w 25"/>
                <a:gd name="T45" fmla="*/ 4 h 34"/>
                <a:gd name="T46" fmla="*/ 20 w 25"/>
                <a:gd name="T47" fmla="*/ 6 h 34"/>
                <a:gd name="T48" fmla="*/ 21 w 25"/>
                <a:gd name="T49" fmla="*/ 9 h 34"/>
                <a:gd name="T50" fmla="*/ 21 w 25"/>
                <a:gd name="T51" fmla="*/ 13 h 34"/>
                <a:gd name="T52" fmla="*/ 24 w 25"/>
                <a:gd name="T53" fmla="*/ 13 h 34"/>
                <a:gd name="T54" fmla="*/ 24 w 25"/>
                <a:gd name="T55" fmla="*/ 7 h 34"/>
                <a:gd name="T56" fmla="*/ 23 w 25"/>
                <a:gd name="T57" fmla="*/ 3 h 34"/>
                <a:gd name="T58" fmla="*/ 19 w 25"/>
                <a:gd name="T59"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4">
                  <a:moveTo>
                    <a:pt x="19" y="1"/>
                  </a:moveTo>
                  <a:cubicBezTo>
                    <a:pt x="18" y="0"/>
                    <a:pt x="15" y="0"/>
                    <a:pt x="13" y="1"/>
                  </a:cubicBezTo>
                  <a:cubicBezTo>
                    <a:pt x="11" y="1"/>
                    <a:pt x="9" y="3"/>
                    <a:pt x="8" y="5"/>
                  </a:cubicBezTo>
                  <a:cubicBezTo>
                    <a:pt x="6" y="7"/>
                    <a:pt x="4" y="10"/>
                    <a:pt x="3" y="13"/>
                  </a:cubicBezTo>
                  <a:cubicBezTo>
                    <a:pt x="2" y="16"/>
                    <a:pt x="1" y="19"/>
                    <a:pt x="1" y="22"/>
                  </a:cubicBezTo>
                  <a:cubicBezTo>
                    <a:pt x="0" y="25"/>
                    <a:pt x="1" y="27"/>
                    <a:pt x="2" y="29"/>
                  </a:cubicBezTo>
                  <a:cubicBezTo>
                    <a:pt x="3" y="31"/>
                    <a:pt x="4" y="32"/>
                    <a:pt x="6" y="33"/>
                  </a:cubicBezTo>
                  <a:cubicBezTo>
                    <a:pt x="8" y="34"/>
                    <a:pt x="9" y="34"/>
                    <a:pt x="11" y="33"/>
                  </a:cubicBezTo>
                  <a:cubicBezTo>
                    <a:pt x="13" y="33"/>
                    <a:pt x="15" y="32"/>
                    <a:pt x="17" y="31"/>
                  </a:cubicBezTo>
                  <a:cubicBezTo>
                    <a:pt x="21" y="20"/>
                    <a:pt x="21" y="20"/>
                    <a:pt x="21" y="20"/>
                  </a:cubicBezTo>
                  <a:cubicBezTo>
                    <a:pt x="13" y="17"/>
                    <a:pt x="13" y="17"/>
                    <a:pt x="13" y="17"/>
                  </a:cubicBezTo>
                  <a:cubicBezTo>
                    <a:pt x="11" y="20"/>
                    <a:pt x="11" y="20"/>
                    <a:pt x="11" y="20"/>
                  </a:cubicBezTo>
                  <a:cubicBezTo>
                    <a:pt x="17" y="22"/>
                    <a:pt x="17" y="22"/>
                    <a:pt x="17" y="22"/>
                  </a:cubicBezTo>
                  <a:cubicBezTo>
                    <a:pt x="15" y="28"/>
                    <a:pt x="15" y="28"/>
                    <a:pt x="15" y="28"/>
                  </a:cubicBezTo>
                  <a:cubicBezTo>
                    <a:pt x="14" y="29"/>
                    <a:pt x="13" y="29"/>
                    <a:pt x="12" y="29"/>
                  </a:cubicBezTo>
                  <a:cubicBezTo>
                    <a:pt x="10" y="30"/>
                    <a:pt x="9" y="30"/>
                    <a:pt x="8" y="29"/>
                  </a:cubicBezTo>
                  <a:cubicBezTo>
                    <a:pt x="6" y="29"/>
                    <a:pt x="5" y="28"/>
                    <a:pt x="5" y="26"/>
                  </a:cubicBezTo>
                  <a:cubicBezTo>
                    <a:pt x="4" y="25"/>
                    <a:pt x="3" y="23"/>
                    <a:pt x="4" y="21"/>
                  </a:cubicBezTo>
                  <a:cubicBezTo>
                    <a:pt x="4" y="19"/>
                    <a:pt x="4" y="17"/>
                    <a:pt x="6" y="14"/>
                  </a:cubicBezTo>
                  <a:cubicBezTo>
                    <a:pt x="7" y="12"/>
                    <a:pt x="8" y="10"/>
                    <a:pt x="9" y="8"/>
                  </a:cubicBezTo>
                  <a:cubicBezTo>
                    <a:pt x="10" y="7"/>
                    <a:pt x="11" y="6"/>
                    <a:pt x="11" y="5"/>
                  </a:cubicBezTo>
                  <a:cubicBezTo>
                    <a:pt x="12" y="5"/>
                    <a:pt x="13" y="4"/>
                    <a:pt x="15" y="4"/>
                  </a:cubicBezTo>
                  <a:cubicBezTo>
                    <a:pt x="16" y="4"/>
                    <a:pt x="17" y="4"/>
                    <a:pt x="18" y="4"/>
                  </a:cubicBezTo>
                  <a:cubicBezTo>
                    <a:pt x="19" y="5"/>
                    <a:pt x="20" y="5"/>
                    <a:pt x="20" y="6"/>
                  </a:cubicBezTo>
                  <a:cubicBezTo>
                    <a:pt x="21" y="7"/>
                    <a:pt x="21" y="8"/>
                    <a:pt x="21" y="9"/>
                  </a:cubicBezTo>
                  <a:cubicBezTo>
                    <a:pt x="22" y="10"/>
                    <a:pt x="21" y="11"/>
                    <a:pt x="21" y="13"/>
                  </a:cubicBezTo>
                  <a:cubicBezTo>
                    <a:pt x="24" y="13"/>
                    <a:pt x="24" y="13"/>
                    <a:pt x="24" y="13"/>
                  </a:cubicBezTo>
                  <a:cubicBezTo>
                    <a:pt x="24" y="11"/>
                    <a:pt x="25" y="9"/>
                    <a:pt x="24" y="7"/>
                  </a:cubicBezTo>
                  <a:cubicBezTo>
                    <a:pt x="24" y="6"/>
                    <a:pt x="24" y="4"/>
                    <a:pt x="23" y="3"/>
                  </a:cubicBezTo>
                  <a:cubicBezTo>
                    <a:pt x="22" y="2"/>
                    <a:pt x="21" y="1"/>
                    <a:pt x="19" y="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6" name="ísļîdè"/>
            <p:cNvSpPr/>
            <p:nvPr/>
          </p:nvSpPr>
          <p:spPr bwMode="auto">
            <a:xfrm>
              <a:off x="9686" y="2463"/>
              <a:ext cx="112" cy="193"/>
            </a:xfrm>
            <a:custGeom>
              <a:avLst/>
              <a:gdLst>
                <a:gd name="T0" fmla="*/ 17 w 20"/>
                <a:gd name="T1" fmla="*/ 19 h 34"/>
                <a:gd name="T2" fmla="*/ 15 w 20"/>
                <a:gd name="T3" fmla="*/ 27 h 34"/>
                <a:gd name="T4" fmla="*/ 10 w 20"/>
                <a:gd name="T5" fmla="*/ 30 h 34"/>
                <a:gd name="T6" fmla="*/ 7 w 20"/>
                <a:gd name="T7" fmla="*/ 29 h 34"/>
                <a:gd name="T8" fmla="*/ 4 w 20"/>
                <a:gd name="T9" fmla="*/ 25 h 34"/>
                <a:gd name="T10" fmla="*/ 4 w 20"/>
                <a:gd name="T11" fmla="*/ 19 h 34"/>
                <a:gd name="T12" fmla="*/ 4 w 20"/>
                <a:gd name="T13" fmla="*/ 0 h 34"/>
                <a:gd name="T14" fmla="*/ 0 w 20"/>
                <a:gd name="T15" fmla="*/ 0 h 34"/>
                <a:gd name="T16" fmla="*/ 0 w 20"/>
                <a:gd name="T17" fmla="*/ 19 h 34"/>
                <a:gd name="T18" fmla="*/ 1 w 20"/>
                <a:gd name="T19" fmla="*/ 27 h 34"/>
                <a:gd name="T20" fmla="*/ 5 w 20"/>
                <a:gd name="T21" fmla="*/ 32 h 34"/>
                <a:gd name="T22" fmla="*/ 10 w 20"/>
                <a:gd name="T23" fmla="*/ 34 h 34"/>
                <a:gd name="T24" fmla="*/ 16 w 20"/>
                <a:gd name="T25" fmla="*/ 32 h 34"/>
                <a:gd name="T26" fmla="*/ 19 w 20"/>
                <a:gd name="T27" fmla="*/ 27 h 34"/>
                <a:gd name="T28" fmla="*/ 20 w 20"/>
                <a:gd name="T29" fmla="*/ 19 h 34"/>
                <a:gd name="T30" fmla="*/ 20 w 20"/>
                <a:gd name="T31" fmla="*/ 0 h 34"/>
                <a:gd name="T32" fmla="*/ 17 w 20"/>
                <a:gd name="T33" fmla="*/ 0 h 34"/>
                <a:gd name="T34" fmla="*/ 17 w 20"/>
                <a:gd name="T35"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4">
                  <a:moveTo>
                    <a:pt x="17" y="19"/>
                  </a:moveTo>
                  <a:cubicBezTo>
                    <a:pt x="17" y="23"/>
                    <a:pt x="16" y="26"/>
                    <a:pt x="15" y="27"/>
                  </a:cubicBezTo>
                  <a:cubicBezTo>
                    <a:pt x="14" y="29"/>
                    <a:pt x="13" y="30"/>
                    <a:pt x="10" y="30"/>
                  </a:cubicBezTo>
                  <a:cubicBezTo>
                    <a:pt x="9" y="30"/>
                    <a:pt x="8" y="29"/>
                    <a:pt x="7" y="29"/>
                  </a:cubicBezTo>
                  <a:cubicBezTo>
                    <a:pt x="6" y="28"/>
                    <a:pt x="5" y="27"/>
                    <a:pt x="4" y="25"/>
                  </a:cubicBezTo>
                  <a:cubicBezTo>
                    <a:pt x="4" y="24"/>
                    <a:pt x="4" y="22"/>
                    <a:pt x="4" y="19"/>
                  </a:cubicBezTo>
                  <a:cubicBezTo>
                    <a:pt x="4" y="0"/>
                    <a:pt x="4" y="0"/>
                    <a:pt x="4" y="0"/>
                  </a:cubicBezTo>
                  <a:cubicBezTo>
                    <a:pt x="0" y="0"/>
                    <a:pt x="0" y="0"/>
                    <a:pt x="0" y="0"/>
                  </a:cubicBezTo>
                  <a:cubicBezTo>
                    <a:pt x="0" y="19"/>
                    <a:pt x="0" y="19"/>
                    <a:pt x="0" y="19"/>
                  </a:cubicBezTo>
                  <a:cubicBezTo>
                    <a:pt x="0" y="23"/>
                    <a:pt x="1" y="25"/>
                    <a:pt x="1" y="27"/>
                  </a:cubicBezTo>
                  <a:cubicBezTo>
                    <a:pt x="2" y="29"/>
                    <a:pt x="3" y="31"/>
                    <a:pt x="5" y="32"/>
                  </a:cubicBezTo>
                  <a:cubicBezTo>
                    <a:pt x="6" y="33"/>
                    <a:pt x="8" y="34"/>
                    <a:pt x="10" y="34"/>
                  </a:cubicBezTo>
                  <a:cubicBezTo>
                    <a:pt x="13" y="34"/>
                    <a:pt x="15" y="33"/>
                    <a:pt x="16" y="32"/>
                  </a:cubicBezTo>
                  <a:cubicBezTo>
                    <a:pt x="18" y="31"/>
                    <a:pt x="19" y="29"/>
                    <a:pt x="19" y="27"/>
                  </a:cubicBezTo>
                  <a:cubicBezTo>
                    <a:pt x="20" y="25"/>
                    <a:pt x="20" y="22"/>
                    <a:pt x="20" y="19"/>
                  </a:cubicBezTo>
                  <a:cubicBezTo>
                    <a:pt x="20" y="0"/>
                    <a:pt x="20" y="0"/>
                    <a:pt x="20" y="0"/>
                  </a:cubicBezTo>
                  <a:cubicBezTo>
                    <a:pt x="17" y="0"/>
                    <a:pt x="17" y="0"/>
                    <a:pt x="17" y="0"/>
                  </a:cubicBezTo>
                  <a:lnTo>
                    <a:pt x="17" y="19"/>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7" name="îSlíḋé"/>
            <p:cNvSpPr/>
            <p:nvPr/>
          </p:nvSpPr>
          <p:spPr bwMode="auto">
            <a:xfrm>
              <a:off x="9815" y="2446"/>
              <a:ext cx="136" cy="198"/>
            </a:xfrm>
            <a:custGeom>
              <a:avLst/>
              <a:gdLst>
                <a:gd name="T0" fmla="*/ 53 w 79"/>
                <a:gd name="T1" fmla="*/ 0 h 115"/>
                <a:gd name="T2" fmla="*/ 62 w 79"/>
                <a:gd name="T3" fmla="*/ 86 h 115"/>
                <a:gd name="T4" fmla="*/ 10 w 79"/>
                <a:gd name="T5" fmla="*/ 3 h 115"/>
                <a:gd name="T6" fmla="*/ 0 w 79"/>
                <a:gd name="T7" fmla="*/ 7 h 115"/>
                <a:gd name="T8" fmla="*/ 13 w 79"/>
                <a:gd name="T9" fmla="*/ 115 h 115"/>
                <a:gd name="T10" fmla="*/ 23 w 79"/>
                <a:gd name="T11" fmla="*/ 115 h 115"/>
                <a:gd name="T12" fmla="*/ 13 w 79"/>
                <a:gd name="T13" fmla="*/ 30 h 115"/>
                <a:gd name="T14" fmla="*/ 66 w 79"/>
                <a:gd name="T15" fmla="*/ 109 h 115"/>
                <a:gd name="T16" fmla="*/ 79 w 79"/>
                <a:gd name="T17" fmla="*/ 109 h 115"/>
                <a:gd name="T18" fmla="*/ 62 w 79"/>
                <a:gd name="T19" fmla="*/ 0 h 115"/>
                <a:gd name="T20" fmla="*/ 53 w 79"/>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115">
                  <a:moveTo>
                    <a:pt x="53" y="0"/>
                  </a:moveTo>
                  <a:lnTo>
                    <a:pt x="62" y="86"/>
                  </a:lnTo>
                  <a:lnTo>
                    <a:pt x="10" y="3"/>
                  </a:lnTo>
                  <a:lnTo>
                    <a:pt x="0" y="7"/>
                  </a:lnTo>
                  <a:lnTo>
                    <a:pt x="13" y="115"/>
                  </a:lnTo>
                  <a:lnTo>
                    <a:pt x="23" y="115"/>
                  </a:lnTo>
                  <a:lnTo>
                    <a:pt x="13" y="30"/>
                  </a:lnTo>
                  <a:lnTo>
                    <a:pt x="66" y="109"/>
                  </a:lnTo>
                  <a:lnTo>
                    <a:pt x="79" y="109"/>
                  </a:lnTo>
                  <a:lnTo>
                    <a:pt x="62" y="0"/>
                  </a:lnTo>
                  <a:lnTo>
                    <a:pt x="53" y="0"/>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8" name="íŝ1ïḓê"/>
            <p:cNvSpPr/>
            <p:nvPr/>
          </p:nvSpPr>
          <p:spPr bwMode="auto">
            <a:xfrm>
              <a:off x="9934" y="2411"/>
              <a:ext cx="79" cy="188"/>
            </a:xfrm>
            <a:custGeom>
              <a:avLst/>
              <a:gdLst>
                <a:gd name="T0" fmla="*/ 0 w 46"/>
                <a:gd name="T1" fmla="*/ 4 h 109"/>
                <a:gd name="T2" fmla="*/ 36 w 46"/>
                <a:gd name="T3" fmla="*/ 109 h 109"/>
                <a:gd name="T4" fmla="*/ 46 w 46"/>
                <a:gd name="T5" fmla="*/ 106 h 109"/>
                <a:gd name="T6" fmla="*/ 10 w 46"/>
                <a:gd name="T7" fmla="*/ 0 h 109"/>
                <a:gd name="T8" fmla="*/ 0 w 46"/>
                <a:gd name="T9" fmla="*/ 4 h 109"/>
              </a:gdLst>
              <a:ahLst/>
              <a:cxnLst>
                <a:cxn ang="0">
                  <a:pos x="T0" y="T1"/>
                </a:cxn>
                <a:cxn ang="0">
                  <a:pos x="T2" y="T3"/>
                </a:cxn>
                <a:cxn ang="0">
                  <a:pos x="T4" y="T5"/>
                </a:cxn>
                <a:cxn ang="0">
                  <a:pos x="T6" y="T7"/>
                </a:cxn>
                <a:cxn ang="0">
                  <a:pos x="T8" y="T9"/>
                </a:cxn>
              </a:cxnLst>
              <a:rect l="0" t="0" r="r" b="b"/>
              <a:pathLst>
                <a:path w="46" h="109">
                  <a:moveTo>
                    <a:pt x="0" y="4"/>
                  </a:moveTo>
                  <a:lnTo>
                    <a:pt x="36" y="109"/>
                  </a:lnTo>
                  <a:lnTo>
                    <a:pt x="46" y="106"/>
                  </a:lnTo>
                  <a:lnTo>
                    <a:pt x="10" y="0"/>
                  </a:lnTo>
                  <a:lnTo>
                    <a:pt x="0" y="4"/>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9" name="ï$ľíḑè"/>
            <p:cNvSpPr/>
            <p:nvPr/>
          </p:nvSpPr>
          <p:spPr bwMode="auto">
            <a:xfrm>
              <a:off x="9962" y="2372"/>
              <a:ext cx="136" cy="205"/>
            </a:xfrm>
            <a:custGeom>
              <a:avLst/>
              <a:gdLst>
                <a:gd name="T0" fmla="*/ 17 w 24"/>
                <a:gd name="T1" fmla="*/ 1 h 36"/>
                <a:gd name="T2" fmla="*/ 20 w 24"/>
                <a:gd name="T3" fmla="*/ 26 h 36"/>
                <a:gd name="T4" fmla="*/ 21 w 24"/>
                <a:gd name="T5" fmla="*/ 32 h 36"/>
                <a:gd name="T6" fmla="*/ 18 w 24"/>
                <a:gd name="T7" fmla="*/ 27 h 36"/>
                <a:gd name="T8" fmla="*/ 3 w 24"/>
                <a:gd name="T9" fmla="*/ 7 h 36"/>
                <a:gd name="T10" fmla="*/ 0 w 24"/>
                <a:gd name="T11" fmla="*/ 8 h 36"/>
                <a:gd name="T12" fmla="*/ 21 w 24"/>
                <a:gd name="T13" fmla="*/ 36 h 36"/>
                <a:gd name="T14" fmla="*/ 24 w 24"/>
                <a:gd name="T15" fmla="*/ 35 h 36"/>
                <a:gd name="T16" fmla="*/ 19 w 24"/>
                <a:gd name="T17" fmla="*/ 0 h 36"/>
                <a:gd name="T18" fmla="*/ 17 w 24"/>
                <a:gd name="T19"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36">
                  <a:moveTo>
                    <a:pt x="17" y="1"/>
                  </a:moveTo>
                  <a:cubicBezTo>
                    <a:pt x="20" y="26"/>
                    <a:pt x="20" y="26"/>
                    <a:pt x="20" y="26"/>
                  </a:cubicBezTo>
                  <a:cubicBezTo>
                    <a:pt x="20" y="28"/>
                    <a:pt x="21" y="30"/>
                    <a:pt x="21" y="32"/>
                  </a:cubicBezTo>
                  <a:cubicBezTo>
                    <a:pt x="20" y="30"/>
                    <a:pt x="19" y="29"/>
                    <a:pt x="18" y="27"/>
                  </a:cubicBezTo>
                  <a:cubicBezTo>
                    <a:pt x="3" y="7"/>
                    <a:pt x="3" y="7"/>
                    <a:pt x="3" y="7"/>
                  </a:cubicBezTo>
                  <a:cubicBezTo>
                    <a:pt x="0" y="8"/>
                    <a:pt x="0" y="8"/>
                    <a:pt x="0" y="8"/>
                  </a:cubicBezTo>
                  <a:cubicBezTo>
                    <a:pt x="21" y="36"/>
                    <a:pt x="21" y="36"/>
                    <a:pt x="21" y="36"/>
                  </a:cubicBezTo>
                  <a:cubicBezTo>
                    <a:pt x="24" y="35"/>
                    <a:pt x="24" y="35"/>
                    <a:pt x="24" y="35"/>
                  </a:cubicBezTo>
                  <a:cubicBezTo>
                    <a:pt x="19" y="0"/>
                    <a:pt x="19" y="0"/>
                    <a:pt x="19" y="0"/>
                  </a:cubicBezTo>
                  <a:lnTo>
                    <a:pt x="17" y="1"/>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0" name="ïṧ1íḓè"/>
            <p:cNvSpPr/>
            <p:nvPr/>
          </p:nvSpPr>
          <p:spPr bwMode="auto">
            <a:xfrm>
              <a:off x="10086" y="2327"/>
              <a:ext cx="169" cy="193"/>
            </a:xfrm>
            <a:custGeom>
              <a:avLst/>
              <a:gdLst>
                <a:gd name="T0" fmla="*/ 62 w 98"/>
                <a:gd name="T1" fmla="*/ 99 h 112"/>
                <a:gd name="T2" fmla="*/ 40 w 98"/>
                <a:gd name="T3" fmla="*/ 66 h 112"/>
                <a:gd name="T4" fmla="*/ 66 w 98"/>
                <a:gd name="T5" fmla="*/ 49 h 112"/>
                <a:gd name="T6" fmla="*/ 59 w 98"/>
                <a:gd name="T7" fmla="*/ 39 h 112"/>
                <a:gd name="T8" fmla="*/ 33 w 98"/>
                <a:gd name="T9" fmla="*/ 56 h 112"/>
                <a:gd name="T10" fmla="*/ 13 w 98"/>
                <a:gd name="T11" fmla="*/ 26 h 112"/>
                <a:gd name="T12" fmla="*/ 40 w 98"/>
                <a:gd name="T13" fmla="*/ 10 h 112"/>
                <a:gd name="T14" fmla="*/ 33 w 98"/>
                <a:gd name="T15" fmla="*/ 0 h 112"/>
                <a:gd name="T16" fmla="*/ 0 w 98"/>
                <a:gd name="T17" fmla="*/ 20 h 112"/>
                <a:gd name="T18" fmla="*/ 62 w 98"/>
                <a:gd name="T19" fmla="*/ 112 h 112"/>
                <a:gd name="T20" fmla="*/ 98 w 98"/>
                <a:gd name="T21" fmla="*/ 92 h 112"/>
                <a:gd name="T22" fmla="*/ 89 w 98"/>
                <a:gd name="T23" fmla="*/ 79 h 112"/>
                <a:gd name="T24" fmla="*/ 62 w 98"/>
                <a:gd name="T25" fmla="*/ 9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12">
                  <a:moveTo>
                    <a:pt x="62" y="99"/>
                  </a:moveTo>
                  <a:lnTo>
                    <a:pt x="40" y="66"/>
                  </a:lnTo>
                  <a:lnTo>
                    <a:pt x="66" y="49"/>
                  </a:lnTo>
                  <a:lnTo>
                    <a:pt x="59" y="39"/>
                  </a:lnTo>
                  <a:lnTo>
                    <a:pt x="33" y="56"/>
                  </a:lnTo>
                  <a:lnTo>
                    <a:pt x="13" y="26"/>
                  </a:lnTo>
                  <a:lnTo>
                    <a:pt x="40" y="10"/>
                  </a:lnTo>
                  <a:lnTo>
                    <a:pt x="33" y="0"/>
                  </a:lnTo>
                  <a:lnTo>
                    <a:pt x="0" y="20"/>
                  </a:lnTo>
                  <a:lnTo>
                    <a:pt x="62" y="112"/>
                  </a:lnTo>
                  <a:lnTo>
                    <a:pt x="98" y="92"/>
                  </a:lnTo>
                  <a:lnTo>
                    <a:pt x="89" y="79"/>
                  </a:lnTo>
                  <a:lnTo>
                    <a:pt x="62" y="99"/>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1" name="işļïḑê"/>
            <p:cNvSpPr/>
            <p:nvPr/>
          </p:nvSpPr>
          <p:spPr bwMode="auto">
            <a:xfrm>
              <a:off x="10165" y="2265"/>
              <a:ext cx="204" cy="193"/>
            </a:xfrm>
            <a:custGeom>
              <a:avLst/>
              <a:gdLst>
                <a:gd name="T0" fmla="*/ 22 w 36"/>
                <a:gd name="T1" fmla="*/ 16 h 34"/>
                <a:gd name="T2" fmla="*/ 20 w 36"/>
                <a:gd name="T3" fmla="*/ 16 h 34"/>
                <a:gd name="T4" fmla="*/ 22 w 36"/>
                <a:gd name="T5" fmla="*/ 11 h 34"/>
                <a:gd name="T6" fmla="*/ 19 w 36"/>
                <a:gd name="T7" fmla="*/ 5 h 34"/>
                <a:gd name="T8" fmla="*/ 15 w 36"/>
                <a:gd name="T9" fmla="*/ 2 h 34"/>
                <a:gd name="T10" fmla="*/ 12 w 36"/>
                <a:gd name="T11" fmla="*/ 0 h 34"/>
                <a:gd name="T12" fmla="*/ 8 w 36"/>
                <a:gd name="T13" fmla="*/ 2 h 34"/>
                <a:gd name="T14" fmla="*/ 0 w 36"/>
                <a:gd name="T15" fmla="*/ 7 h 34"/>
                <a:gd name="T16" fmla="*/ 21 w 36"/>
                <a:gd name="T17" fmla="*/ 34 h 34"/>
                <a:gd name="T18" fmla="*/ 23 w 36"/>
                <a:gd name="T19" fmla="*/ 33 h 34"/>
                <a:gd name="T20" fmla="*/ 14 w 36"/>
                <a:gd name="T21" fmla="*/ 21 h 34"/>
                <a:gd name="T22" fmla="*/ 16 w 36"/>
                <a:gd name="T23" fmla="*/ 19 h 34"/>
                <a:gd name="T24" fmla="*/ 18 w 36"/>
                <a:gd name="T25" fmla="*/ 18 h 34"/>
                <a:gd name="T26" fmla="*/ 19 w 36"/>
                <a:gd name="T27" fmla="*/ 18 h 34"/>
                <a:gd name="T28" fmla="*/ 22 w 36"/>
                <a:gd name="T29" fmla="*/ 19 h 34"/>
                <a:gd name="T30" fmla="*/ 26 w 36"/>
                <a:gd name="T31" fmla="*/ 22 h 34"/>
                <a:gd name="T32" fmla="*/ 33 w 36"/>
                <a:gd name="T33" fmla="*/ 26 h 34"/>
                <a:gd name="T34" fmla="*/ 36 w 36"/>
                <a:gd name="T35" fmla="*/ 24 h 34"/>
                <a:gd name="T36" fmla="*/ 27 w 36"/>
                <a:gd name="T37" fmla="*/ 19 h 34"/>
                <a:gd name="T38" fmla="*/ 22 w 36"/>
                <a:gd name="T39" fmla="*/ 16 h 34"/>
                <a:gd name="T40" fmla="*/ 18 w 36"/>
                <a:gd name="T41" fmla="*/ 12 h 34"/>
                <a:gd name="T42" fmla="*/ 16 w 36"/>
                <a:gd name="T43" fmla="*/ 14 h 34"/>
                <a:gd name="T44" fmla="*/ 12 w 36"/>
                <a:gd name="T45" fmla="*/ 18 h 34"/>
                <a:gd name="T46" fmla="*/ 5 w 36"/>
                <a:gd name="T47" fmla="*/ 9 h 34"/>
                <a:gd name="T48" fmla="*/ 10 w 36"/>
                <a:gd name="T49" fmla="*/ 5 h 34"/>
                <a:gd name="T50" fmla="*/ 14 w 36"/>
                <a:gd name="T51" fmla="*/ 4 h 34"/>
                <a:gd name="T52" fmla="*/ 17 w 36"/>
                <a:gd name="T53" fmla="*/ 7 h 34"/>
                <a:gd name="T54" fmla="*/ 18 w 36"/>
                <a:gd name="T55" fmla="*/ 10 h 34"/>
                <a:gd name="T56" fmla="*/ 18 w 36"/>
                <a:gd name="T57"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4">
                  <a:moveTo>
                    <a:pt x="22" y="16"/>
                  </a:moveTo>
                  <a:cubicBezTo>
                    <a:pt x="22" y="16"/>
                    <a:pt x="21" y="16"/>
                    <a:pt x="20" y="16"/>
                  </a:cubicBezTo>
                  <a:cubicBezTo>
                    <a:pt x="21" y="14"/>
                    <a:pt x="22" y="13"/>
                    <a:pt x="22" y="11"/>
                  </a:cubicBezTo>
                  <a:cubicBezTo>
                    <a:pt x="22" y="9"/>
                    <a:pt x="21" y="7"/>
                    <a:pt x="19" y="5"/>
                  </a:cubicBezTo>
                  <a:cubicBezTo>
                    <a:pt x="18" y="4"/>
                    <a:pt x="17" y="3"/>
                    <a:pt x="15" y="2"/>
                  </a:cubicBezTo>
                  <a:cubicBezTo>
                    <a:pt x="14" y="1"/>
                    <a:pt x="13" y="0"/>
                    <a:pt x="12" y="0"/>
                  </a:cubicBezTo>
                  <a:cubicBezTo>
                    <a:pt x="11" y="0"/>
                    <a:pt x="9" y="1"/>
                    <a:pt x="8" y="2"/>
                  </a:cubicBezTo>
                  <a:cubicBezTo>
                    <a:pt x="0" y="7"/>
                    <a:pt x="0" y="7"/>
                    <a:pt x="0" y="7"/>
                  </a:cubicBezTo>
                  <a:cubicBezTo>
                    <a:pt x="21" y="34"/>
                    <a:pt x="21" y="34"/>
                    <a:pt x="21" y="34"/>
                  </a:cubicBezTo>
                  <a:cubicBezTo>
                    <a:pt x="23" y="33"/>
                    <a:pt x="23" y="33"/>
                    <a:pt x="23" y="33"/>
                  </a:cubicBezTo>
                  <a:cubicBezTo>
                    <a:pt x="14" y="21"/>
                    <a:pt x="14" y="21"/>
                    <a:pt x="14" y="21"/>
                  </a:cubicBezTo>
                  <a:cubicBezTo>
                    <a:pt x="16" y="19"/>
                    <a:pt x="16" y="19"/>
                    <a:pt x="16" y="19"/>
                  </a:cubicBezTo>
                  <a:cubicBezTo>
                    <a:pt x="17" y="19"/>
                    <a:pt x="17" y="18"/>
                    <a:pt x="18" y="18"/>
                  </a:cubicBezTo>
                  <a:cubicBezTo>
                    <a:pt x="18" y="18"/>
                    <a:pt x="19" y="18"/>
                    <a:pt x="19" y="18"/>
                  </a:cubicBezTo>
                  <a:cubicBezTo>
                    <a:pt x="20" y="18"/>
                    <a:pt x="21" y="19"/>
                    <a:pt x="22" y="19"/>
                  </a:cubicBezTo>
                  <a:cubicBezTo>
                    <a:pt x="23" y="20"/>
                    <a:pt x="24" y="21"/>
                    <a:pt x="26" y="22"/>
                  </a:cubicBezTo>
                  <a:cubicBezTo>
                    <a:pt x="33" y="26"/>
                    <a:pt x="33" y="26"/>
                    <a:pt x="33" y="26"/>
                  </a:cubicBezTo>
                  <a:cubicBezTo>
                    <a:pt x="36" y="24"/>
                    <a:pt x="36" y="24"/>
                    <a:pt x="36" y="24"/>
                  </a:cubicBezTo>
                  <a:cubicBezTo>
                    <a:pt x="27" y="19"/>
                    <a:pt x="27" y="19"/>
                    <a:pt x="27" y="19"/>
                  </a:cubicBezTo>
                  <a:cubicBezTo>
                    <a:pt x="25" y="18"/>
                    <a:pt x="24" y="17"/>
                    <a:pt x="22" y="16"/>
                  </a:cubicBezTo>
                  <a:close/>
                  <a:moveTo>
                    <a:pt x="18" y="12"/>
                  </a:moveTo>
                  <a:cubicBezTo>
                    <a:pt x="18" y="13"/>
                    <a:pt x="17" y="14"/>
                    <a:pt x="16" y="14"/>
                  </a:cubicBezTo>
                  <a:cubicBezTo>
                    <a:pt x="12" y="18"/>
                    <a:pt x="12" y="18"/>
                    <a:pt x="12" y="18"/>
                  </a:cubicBezTo>
                  <a:cubicBezTo>
                    <a:pt x="5" y="9"/>
                    <a:pt x="5" y="9"/>
                    <a:pt x="5" y="9"/>
                  </a:cubicBezTo>
                  <a:cubicBezTo>
                    <a:pt x="10" y="5"/>
                    <a:pt x="10" y="5"/>
                    <a:pt x="10" y="5"/>
                  </a:cubicBezTo>
                  <a:cubicBezTo>
                    <a:pt x="11" y="4"/>
                    <a:pt x="13" y="4"/>
                    <a:pt x="14" y="4"/>
                  </a:cubicBezTo>
                  <a:cubicBezTo>
                    <a:pt x="15" y="5"/>
                    <a:pt x="16" y="6"/>
                    <a:pt x="17" y="7"/>
                  </a:cubicBezTo>
                  <a:cubicBezTo>
                    <a:pt x="18" y="8"/>
                    <a:pt x="18" y="9"/>
                    <a:pt x="18" y="10"/>
                  </a:cubicBezTo>
                  <a:cubicBezTo>
                    <a:pt x="19" y="11"/>
                    <a:pt x="19" y="11"/>
                    <a:pt x="18" y="12"/>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2" name="îŝ1îdé"/>
            <p:cNvSpPr/>
            <p:nvPr/>
          </p:nvSpPr>
          <p:spPr bwMode="auto">
            <a:xfrm>
              <a:off x="10262" y="2203"/>
              <a:ext cx="191" cy="152"/>
            </a:xfrm>
            <a:custGeom>
              <a:avLst/>
              <a:gdLst>
                <a:gd name="T0" fmla="*/ 28 w 34"/>
                <a:gd name="T1" fmla="*/ 10 h 27"/>
                <a:gd name="T2" fmla="*/ 24 w 34"/>
                <a:gd name="T3" fmla="*/ 8 h 27"/>
                <a:gd name="T4" fmla="*/ 19 w 34"/>
                <a:gd name="T5" fmla="*/ 9 h 27"/>
                <a:gd name="T6" fmla="*/ 14 w 34"/>
                <a:gd name="T7" fmla="*/ 12 h 27"/>
                <a:gd name="T8" fmla="*/ 10 w 34"/>
                <a:gd name="T9" fmla="*/ 14 h 27"/>
                <a:gd name="T10" fmla="*/ 7 w 34"/>
                <a:gd name="T11" fmla="*/ 13 h 27"/>
                <a:gd name="T12" fmla="*/ 4 w 34"/>
                <a:gd name="T13" fmla="*/ 10 h 27"/>
                <a:gd name="T14" fmla="*/ 5 w 34"/>
                <a:gd name="T15" fmla="*/ 6 h 27"/>
                <a:gd name="T16" fmla="*/ 9 w 34"/>
                <a:gd name="T17" fmla="*/ 4 h 27"/>
                <a:gd name="T18" fmla="*/ 14 w 34"/>
                <a:gd name="T19" fmla="*/ 5 h 27"/>
                <a:gd name="T20" fmla="*/ 15 w 34"/>
                <a:gd name="T21" fmla="*/ 3 h 27"/>
                <a:gd name="T22" fmla="*/ 10 w 34"/>
                <a:gd name="T23" fmla="*/ 1 h 27"/>
                <a:gd name="T24" fmla="*/ 5 w 34"/>
                <a:gd name="T25" fmla="*/ 1 h 27"/>
                <a:gd name="T26" fmla="*/ 2 w 34"/>
                <a:gd name="T27" fmla="*/ 4 h 27"/>
                <a:gd name="T28" fmla="*/ 0 w 34"/>
                <a:gd name="T29" fmla="*/ 8 h 27"/>
                <a:gd name="T30" fmla="*/ 2 w 34"/>
                <a:gd name="T31" fmla="*/ 13 h 27"/>
                <a:gd name="T32" fmla="*/ 5 w 34"/>
                <a:gd name="T33" fmla="*/ 16 h 27"/>
                <a:gd name="T34" fmla="*/ 9 w 34"/>
                <a:gd name="T35" fmla="*/ 18 h 27"/>
                <a:gd name="T36" fmla="*/ 14 w 34"/>
                <a:gd name="T37" fmla="*/ 17 h 27"/>
                <a:gd name="T38" fmla="*/ 18 w 34"/>
                <a:gd name="T39" fmla="*/ 15 h 27"/>
                <a:gd name="T40" fmla="*/ 21 w 34"/>
                <a:gd name="T41" fmla="*/ 12 h 27"/>
                <a:gd name="T42" fmla="*/ 24 w 34"/>
                <a:gd name="T43" fmla="*/ 11 h 27"/>
                <a:gd name="T44" fmla="*/ 27 w 34"/>
                <a:gd name="T45" fmla="*/ 12 h 27"/>
                <a:gd name="T46" fmla="*/ 29 w 34"/>
                <a:gd name="T47" fmla="*/ 14 h 27"/>
                <a:gd name="T48" fmla="*/ 30 w 34"/>
                <a:gd name="T49" fmla="*/ 17 h 27"/>
                <a:gd name="T50" fmla="*/ 29 w 34"/>
                <a:gd name="T51" fmla="*/ 20 h 27"/>
                <a:gd name="T52" fmla="*/ 26 w 34"/>
                <a:gd name="T53" fmla="*/ 22 h 27"/>
                <a:gd name="T54" fmla="*/ 23 w 34"/>
                <a:gd name="T55" fmla="*/ 23 h 27"/>
                <a:gd name="T56" fmla="*/ 19 w 34"/>
                <a:gd name="T57" fmla="*/ 22 h 27"/>
                <a:gd name="T58" fmla="*/ 17 w 34"/>
                <a:gd name="T59" fmla="*/ 24 h 27"/>
                <a:gd name="T60" fmla="*/ 23 w 34"/>
                <a:gd name="T61" fmla="*/ 26 h 27"/>
                <a:gd name="T62" fmla="*/ 29 w 34"/>
                <a:gd name="T63" fmla="*/ 26 h 27"/>
                <a:gd name="T64" fmla="*/ 33 w 34"/>
                <a:gd name="T65" fmla="*/ 22 h 27"/>
                <a:gd name="T66" fmla="*/ 34 w 34"/>
                <a:gd name="T67" fmla="*/ 18 h 27"/>
                <a:gd name="T68" fmla="*/ 32 w 34"/>
                <a:gd name="T69" fmla="*/ 13 h 27"/>
                <a:gd name="T70" fmla="*/ 28 w 34"/>
                <a:gd name="T71"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 h="27">
                  <a:moveTo>
                    <a:pt x="28" y="10"/>
                  </a:moveTo>
                  <a:cubicBezTo>
                    <a:pt x="27" y="9"/>
                    <a:pt x="25" y="8"/>
                    <a:pt x="24" y="8"/>
                  </a:cubicBezTo>
                  <a:cubicBezTo>
                    <a:pt x="22" y="8"/>
                    <a:pt x="20" y="8"/>
                    <a:pt x="19" y="9"/>
                  </a:cubicBezTo>
                  <a:cubicBezTo>
                    <a:pt x="18" y="9"/>
                    <a:pt x="16" y="10"/>
                    <a:pt x="14" y="12"/>
                  </a:cubicBezTo>
                  <a:cubicBezTo>
                    <a:pt x="12" y="13"/>
                    <a:pt x="11" y="14"/>
                    <a:pt x="10" y="14"/>
                  </a:cubicBezTo>
                  <a:cubicBezTo>
                    <a:pt x="9" y="14"/>
                    <a:pt x="8" y="14"/>
                    <a:pt x="7" y="13"/>
                  </a:cubicBezTo>
                  <a:cubicBezTo>
                    <a:pt x="5" y="13"/>
                    <a:pt x="5" y="12"/>
                    <a:pt x="4" y="10"/>
                  </a:cubicBezTo>
                  <a:cubicBezTo>
                    <a:pt x="4" y="9"/>
                    <a:pt x="4" y="8"/>
                    <a:pt x="5" y="6"/>
                  </a:cubicBezTo>
                  <a:cubicBezTo>
                    <a:pt x="6" y="5"/>
                    <a:pt x="7" y="4"/>
                    <a:pt x="9" y="4"/>
                  </a:cubicBezTo>
                  <a:cubicBezTo>
                    <a:pt x="10" y="4"/>
                    <a:pt x="12" y="4"/>
                    <a:pt x="14" y="5"/>
                  </a:cubicBezTo>
                  <a:cubicBezTo>
                    <a:pt x="15" y="3"/>
                    <a:pt x="15" y="3"/>
                    <a:pt x="15" y="3"/>
                  </a:cubicBezTo>
                  <a:cubicBezTo>
                    <a:pt x="13" y="2"/>
                    <a:pt x="12" y="1"/>
                    <a:pt x="10" y="1"/>
                  </a:cubicBezTo>
                  <a:cubicBezTo>
                    <a:pt x="8" y="0"/>
                    <a:pt x="6" y="1"/>
                    <a:pt x="5" y="1"/>
                  </a:cubicBezTo>
                  <a:cubicBezTo>
                    <a:pt x="4" y="2"/>
                    <a:pt x="2" y="3"/>
                    <a:pt x="2" y="4"/>
                  </a:cubicBezTo>
                  <a:cubicBezTo>
                    <a:pt x="1" y="6"/>
                    <a:pt x="0" y="7"/>
                    <a:pt x="0" y="8"/>
                  </a:cubicBezTo>
                  <a:cubicBezTo>
                    <a:pt x="0" y="10"/>
                    <a:pt x="1" y="11"/>
                    <a:pt x="2" y="13"/>
                  </a:cubicBezTo>
                  <a:cubicBezTo>
                    <a:pt x="3" y="14"/>
                    <a:pt x="4" y="15"/>
                    <a:pt x="5" y="16"/>
                  </a:cubicBezTo>
                  <a:cubicBezTo>
                    <a:pt x="7" y="17"/>
                    <a:pt x="8" y="17"/>
                    <a:pt x="9" y="18"/>
                  </a:cubicBezTo>
                  <a:cubicBezTo>
                    <a:pt x="11" y="18"/>
                    <a:pt x="12" y="18"/>
                    <a:pt x="14" y="17"/>
                  </a:cubicBezTo>
                  <a:cubicBezTo>
                    <a:pt x="15" y="17"/>
                    <a:pt x="16" y="16"/>
                    <a:pt x="18" y="15"/>
                  </a:cubicBezTo>
                  <a:cubicBezTo>
                    <a:pt x="20" y="13"/>
                    <a:pt x="21" y="12"/>
                    <a:pt x="21" y="12"/>
                  </a:cubicBezTo>
                  <a:cubicBezTo>
                    <a:pt x="22" y="12"/>
                    <a:pt x="23" y="11"/>
                    <a:pt x="24" y="11"/>
                  </a:cubicBezTo>
                  <a:cubicBezTo>
                    <a:pt x="25" y="11"/>
                    <a:pt x="26" y="12"/>
                    <a:pt x="27" y="12"/>
                  </a:cubicBezTo>
                  <a:cubicBezTo>
                    <a:pt x="28" y="13"/>
                    <a:pt x="29" y="14"/>
                    <a:pt x="29" y="14"/>
                  </a:cubicBezTo>
                  <a:cubicBezTo>
                    <a:pt x="30" y="15"/>
                    <a:pt x="30" y="16"/>
                    <a:pt x="30" y="17"/>
                  </a:cubicBezTo>
                  <a:cubicBezTo>
                    <a:pt x="30" y="18"/>
                    <a:pt x="30" y="19"/>
                    <a:pt x="29" y="20"/>
                  </a:cubicBezTo>
                  <a:cubicBezTo>
                    <a:pt x="28" y="21"/>
                    <a:pt x="27" y="22"/>
                    <a:pt x="26" y="22"/>
                  </a:cubicBezTo>
                  <a:cubicBezTo>
                    <a:pt x="25" y="23"/>
                    <a:pt x="24" y="23"/>
                    <a:pt x="23" y="23"/>
                  </a:cubicBezTo>
                  <a:cubicBezTo>
                    <a:pt x="21" y="23"/>
                    <a:pt x="20" y="22"/>
                    <a:pt x="19" y="22"/>
                  </a:cubicBezTo>
                  <a:cubicBezTo>
                    <a:pt x="17" y="24"/>
                    <a:pt x="17" y="24"/>
                    <a:pt x="17" y="24"/>
                  </a:cubicBezTo>
                  <a:cubicBezTo>
                    <a:pt x="19" y="25"/>
                    <a:pt x="21" y="26"/>
                    <a:pt x="23" y="26"/>
                  </a:cubicBezTo>
                  <a:cubicBezTo>
                    <a:pt x="25" y="27"/>
                    <a:pt x="27" y="26"/>
                    <a:pt x="29" y="26"/>
                  </a:cubicBezTo>
                  <a:cubicBezTo>
                    <a:pt x="30" y="25"/>
                    <a:pt x="31" y="24"/>
                    <a:pt x="33" y="22"/>
                  </a:cubicBezTo>
                  <a:cubicBezTo>
                    <a:pt x="33" y="21"/>
                    <a:pt x="34" y="19"/>
                    <a:pt x="34" y="18"/>
                  </a:cubicBezTo>
                  <a:cubicBezTo>
                    <a:pt x="34" y="16"/>
                    <a:pt x="33" y="15"/>
                    <a:pt x="32" y="13"/>
                  </a:cubicBezTo>
                  <a:cubicBezTo>
                    <a:pt x="31" y="12"/>
                    <a:pt x="30" y="11"/>
                    <a:pt x="28" y="10"/>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3" name="iṩlîḍe"/>
            <p:cNvSpPr/>
            <p:nvPr/>
          </p:nvSpPr>
          <p:spPr bwMode="auto">
            <a:xfrm>
              <a:off x="10324" y="2141"/>
              <a:ext cx="186" cy="107"/>
            </a:xfrm>
            <a:custGeom>
              <a:avLst/>
              <a:gdLst>
                <a:gd name="T0" fmla="*/ 0 w 108"/>
                <a:gd name="T1" fmla="*/ 9 h 62"/>
                <a:gd name="T2" fmla="*/ 101 w 108"/>
                <a:gd name="T3" fmla="*/ 62 h 62"/>
                <a:gd name="T4" fmla="*/ 108 w 108"/>
                <a:gd name="T5" fmla="*/ 52 h 62"/>
                <a:gd name="T6" fmla="*/ 6 w 108"/>
                <a:gd name="T7" fmla="*/ 0 h 62"/>
                <a:gd name="T8" fmla="*/ 0 w 108"/>
                <a:gd name="T9" fmla="*/ 9 h 62"/>
              </a:gdLst>
              <a:ahLst/>
              <a:cxnLst>
                <a:cxn ang="0">
                  <a:pos x="T0" y="T1"/>
                </a:cxn>
                <a:cxn ang="0">
                  <a:pos x="T2" y="T3"/>
                </a:cxn>
                <a:cxn ang="0">
                  <a:pos x="T4" y="T5"/>
                </a:cxn>
                <a:cxn ang="0">
                  <a:pos x="T6" y="T7"/>
                </a:cxn>
                <a:cxn ang="0">
                  <a:pos x="T8" y="T9"/>
                </a:cxn>
              </a:cxnLst>
              <a:rect l="0" t="0" r="r" b="b"/>
              <a:pathLst>
                <a:path w="108" h="62">
                  <a:moveTo>
                    <a:pt x="0" y="9"/>
                  </a:moveTo>
                  <a:lnTo>
                    <a:pt x="101" y="62"/>
                  </a:lnTo>
                  <a:lnTo>
                    <a:pt x="108" y="52"/>
                  </a:lnTo>
                  <a:lnTo>
                    <a:pt x="6" y="0"/>
                  </a:lnTo>
                  <a:lnTo>
                    <a:pt x="0" y="9"/>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4" name="ïṣlíḋe"/>
            <p:cNvSpPr/>
            <p:nvPr/>
          </p:nvSpPr>
          <p:spPr bwMode="auto">
            <a:xfrm>
              <a:off x="10351" y="2027"/>
              <a:ext cx="204" cy="136"/>
            </a:xfrm>
            <a:custGeom>
              <a:avLst/>
              <a:gdLst>
                <a:gd name="T0" fmla="*/ 39 w 118"/>
                <a:gd name="T1" fmla="*/ 6 h 79"/>
                <a:gd name="T2" fmla="*/ 26 w 118"/>
                <a:gd name="T3" fmla="*/ 0 h 79"/>
                <a:gd name="T4" fmla="*/ 0 w 118"/>
                <a:gd name="T5" fmla="*/ 52 h 79"/>
                <a:gd name="T6" fmla="*/ 13 w 118"/>
                <a:gd name="T7" fmla="*/ 59 h 79"/>
                <a:gd name="T8" fmla="*/ 23 w 118"/>
                <a:gd name="T9" fmla="*/ 36 h 79"/>
                <a:gd name="T10" fmla="*/ 115 w 118"/>
                <a:gd name="T11" fmla="*/ 79 h 79"/>
                <a:gd name="T12" fmla="*/ 118 w 118"/>
                <a:gd name="T13" fmla="*/ 69 h 79"/>
                <a:gd name="T14" fmla="*/ 26 w 118"/>
                <a:gd name="T15" fmla="*/ 29 h 79"/>
                <a:gd name="T16" fmla="*/ 39 w 118"/>
                <a:gd name="T17" fmla="*/ 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79">
                  <a:moveTo>
                    <a:pt x="39" y="6"/>
                  </a:moveTo>
                  <a:lnTo>
                    <a:pt x="26" y="0"/>
                  </a:lnTo>
                  <a:lnTo>
                    <a:pt x="0" y="52"/>
                  </a:lnTo>
                  <a:lnTo>
                    <a:pt x="13" y="59"/>
                  </a:lnTo>
                  <a:lnTo>
                    <a:pt x="23" y="36"/>
                  </a:lnTo>
                  <a:lnTo>
                    <a:pt x="115" y="79"/>
                  </a:lnTo>
                  <a:lnTo>
                    <a:pt x="118" y="69"/>
                  </a:lnTo>
                  <a:lnTo>
                    <a:pt x="26" y="29"/>
                  </a:lnTo>
                  <a:lnTo>
                    <a:pt x="39" y="6"/>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5" name="ísļiďè"/>
            <p:cNvSpPr/>
            <p:nvPr/>
          </p:nvSpPr>
          <p:spPr bwMode="auto">
            <a:xfrm>
              <a:off x="9420" y="2186"/>
              <a:ext cx="97" cy="129"/>
            </a:xfrm>
            <a:custGeom>
              <a:avLst/>
              <a:gdLst>
                <a:gd name="T0" fmla="*/ 17 w 17"/>
                <a:gd name="T1" fmla="*/ 1 h 23"/>
                <a:gd name="T2" fmla="*/ 17 w 17"/>
                <a:gd name="T3" fmla="*/ 0 h 23"/>
                <a:gd name="T4" fmla="*/ 10 w 17"/>
                <a:gd name="T5" fmla="*/ 0 h 23"/>
                <a:gd name="T6" fmla="*/ 10 w 17"/>
                <a:gd name="T7" fmla="*/ 1 h 23"/>
                <a:gd name="T8" fmla="*/ 12 w 17"/>
                <a:gd name="T9" fmla="*/ 1 h 23"/>
                <a:gd name="T10" fmla="*/ 13 w 17"/>
                <a:gd name="T11" fmla="*/ 2 h 23"/>
                <a:gd name="T12" fmla="*/ 13 w 17"/>
                <a:gd name="T13" fmla="*/ 3 h 23"/>
                <a:gd name="T14" fmla="*/ 11 w 17"/>
                <a:gd name="T15" fmla="*/ 5 h 23"/>
                <a:gd name="T16" fmla="*/ 5 w 17"/>
                <a:gd name="T17" fmla="*/ 16 h 23"/>
                <a:gd name="T18" fmla="*/ 3 w 17"/>
                <a:gd name="T19" fmla="*/ 18 h 23"/>
                <a:gd name="T20" fmla="*/ 2 w 17"/>
                <a:gd name="T21" fmla="*/ 19 h 23"/>
                <a:gd name="T22" fmla="*/ 0 w 17"/>
                <a:gd name="T23" fmla="*/ 18 h 23"/>
                <a:gd name="T24" fmla="*/ 0 w 17"/>
                <a:gd name="T25" fmla="*/ 19 h 23"/>
                <a:gd name="T26" fmla="*/ 8 w 17"/>
                <a:gd name="T27" fmla="*/ 23 h 23"/>
                <a:gd name="T28" fmla="*/ 8 w 17"/>
                <a:gd name="T29" fmla="*/ 22 h 23"/>
                <a:gd name="T30" fmla="*/ 6 w 17"/>
                <a:gd name="T31" fmla="*/ 21 h 23"/>
                <a:gd name="T32" fmla="*/ 6 w 17"/>
                <a:gd name="T33" fmla="*/ 20 h 23"/>
                <a:gd name="T34" fmla="*/ 7 w 17"/>
                <a:gd name="T35" fmla="*/ 18 h 23"/>
                <a:gd name="T36" fmla="*/ 17 w 17"/>
                <a:gd name="T3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23">
                  <a:moveTo>
                    <a:pt x="17" y="1"/>
                  </a:moveTo>
                  <a:cubicBezTo>
                    <a:pt x="17" y="0"/>
                    <a:pt x="17" y="0"/>
                    <a:pt x="17" y="0"/>
                  </a:cubicBezTo>
                  <a:cubicBezTo>
                    <a:pt x="10" y="0"/>
                    <a:pt x="10" y="0"/>
                    <a:pt x="10" y="0"/>
                  </a:cubicBezTo>
                  <a:cubicBezTo>
                    <a:pt x="10" y="1"/>
                    <a:pt x="10" y="1"/>
                    <a:pt x="10" y="1"/>
                  </a:cubicBezTo>
                  <a:cubicBezTo>
                    <a:pt x="11" y="1"/>
                    <a:pt x="12" y="1"/>
                    <a:pt x="12" y="1"/>
                  </a:cubicBezTo>
                  <a:cubicBezTo>
                    <a:pt x="12" y="1"/>
                    <a:pt x="13" y="1"/>
                    <a:pt x="13" y="2"/>
                  </a:cubicBezTo>
                  <a:cubicBezTo>
                    <a:pt x="13" y="2"/>
                    <a:pt x="13" y="2"/>
                    <a:pt x="13" y="3"/>
                  </a:cubicBezTo>
                  <a:cubicBezTo>
                    <a:pt x="13" y="3"/>
                    <a:pt x="12" y="4"/>
                    <a:pt x="11" y="5"/>
                  </a:cubicBezTo>
                  <a:cubicBezTo>
                    <a:pt x="5" y="16"/>
                    <a:pt x="5" y="16"/>
                    <a:pt x="5" y="16"/>
                  </a:cubicBezTo>
                  <a:cubicBezTo>
                    <a:pt x="4" y="18"/>
                    <a:pt x="4" y="18"/>
                    <a:pt x="3" y="18"/>
                  </a:cubicBezTo>
                  <a:cubicBezTo>
                    <a:pt x="3" y="19"/>
                    <a:pt x="3" y="19"/>
                    <a:pt x="2" y="19"/>
                  </a:cubicBezTo>
                  <a:cubicBezTo>
                    <a:pt x="2" y="19"/>
                    <a:pt x="1" y="18"/>
                    <a:pt x="0" y="18"/>
                  </a:cubicBezTo>
                  <a:cubicBezTo>
                    <a:pt x="0" y="19"/>
                    <a:pt x="0" y="19"/>
                    <a:pt x="0" y="19"/>
                  </a:cubicBezTo>
                  <a:cubicBezTo>
                    <a:pt x="8" y="23"/>
                    <a:pt x="8" y="23"/>
                    <a:pt x="8" y="23"/>
                  </a:cubicBezTo>
                  <a:cubicBezTo>
                    <a:pt x="8" y="22"/>
                    <a:pt x="8" y="22"/>
                    <a:pt x="8" y="22"/>
                  </a:cubicBezTo>
                  <a:cubicBezTo>
                    <a:pt x="7" y="22"/>
                    <a:pt x="7" y="21"/>
                    <a:pt x="6" y="21"/>
                  </a:cubicBezTo>
                  <a:cubicBezTo>
                    <a:pt x="6" y="21"/>
                    <a:pt x="6" y="20"/>
                    <a:pt x="6" y="20"/>
                  </a:cubicBezTo>
                  <a:cubicBezTo>
                    <a:pt x="6" y="20"/>
                    <a:pt x="7" y="19"/>
                    <a:pt x="7" y="18"/>
                  </a:cubicBezTo>
                  <a:lnTo>
                    <a:pt x="17" y="1"/>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6" name="íṡlïde"/>
            <p:cNvSpPr/>
            <p:nvPr/>
          </p:nvSpPr>
          <p:spPr bwMode="auto">
            <a:xfrm>
              <a:off x="9601" y="2230"/>
              <a:ext cx="85" cy="141"/>
            </a:xfrm>
            <a:custGeom>
              <a:avLst/>
              <a:gdLst>
                <a:gd name="T0" fmla="*/ 9 w 15"/>
                <a:gd name="T1" fmla="*/ 1 h 25"/>
                <a:gd name="T2" fmla="*/ 4 w 15"/>
                <a:gd name="T3" fmla="*/ 2 h 25"/>
                <a:gd name="T4" fmla="*/ 2 w 15"/>
                <a:gd name="T5" fmla="*/ 5 h 25"/>
                <a:gd name="T6" fmla="*/ 2 w 15"/>
                <a:gd name="T7" fmla="*/ 8 h 25"/>
                <a:gd name="T8" fmla="*/ 5 w 15"/>
                <a:gd name="T9" fmla="*/ 12 h 25"/>
                <a:gd name="T10" fmla="*/ 1 w 15"/>
                <a:gd name="T11" fmla="*/ 15 h 25"/>
                <a:gd name="T12" fmla="*/ 0 w 15"/>
                <a:gd name="T13" fmla="*/ 18 h 25"/>
                <a:gd name="T14" fmla="*/ 1 w 15"/>
                <a:gd name="T15" fmla="*/ 22 h 25"/>
                <a:gd name="T16" fmla="*/ 6 w 15"/>
                <a:gd name="T17" fmla="*/ 25 h 25"/>
                <a:gd name="T18" fmla="*/ 11 w 15"/>
                <a:gd name="T19" fmla="*/ 24 h 25"/>
                <a:gd name="T20" fmla="*/ 14 w 15"/>
                <a:gd name="T21" fmla="*/ 20 h 25"/>
                <a:gd name="T22" fmla="*/ 13 w 15"/>
                <a:gd name="T23" fmla="*/ 16 h 25"/>
                <a:gd name="T24" fmla="*/ 9 w 15"/>
                <a:gd name="T25" fmla="*/ 12 h 25"/>
                <a:gd name="T26" fmla="*/ 14 w 15"/>
                <a:gd name="T27" fmla="*/ 9 h 25"/>
                <a:gd name="T28" fmla="*/ 15 w 15"/>
                <a:gd name="T29" fmla="*/ 7 h 25"/>
                <a:gd name="T30" fmla="*/ 14 w 15"/>
                <a:gd name="T31" fmla="*/ 3 h 25"/>
                <a:gd name="T32" fmla="*/ 9 w 15"/>
                <a:gd name="T33" fmla="*/ 1 h 25"/>
                <a:gd name="T34" fmla="*/ 11 w 15"/>
                <a:gd name="T35" fmla="*/ 19 h 25"/>
                <a:gd name="T36" fmla="*/ 11 w 15"/>
                <a:gd name="T37" fmla="*/ 21 h 25"/>
                <a:gd name="T38" fmla="*/ 10 w 15"/>
                <a:gd name="T39" fmla="*/ 23 h 25"/>
                <a:gd name="T40" fmla="*/ 6 w 15"/>
                <a:gd name="T41" fmla="*/ 24 h 25"/>
                <a:gd name="T42" fmla="*/ 3 w 15"/>
                <a:gd name="T43" fmla="*/ 22 h 25"/>
                <a:gd name="T44" fmla="*/ 3 w 15"/>
                <a:gd name="T45" fmla="*/ 18 h 25"/>
                <a:gd name="T46" fmla="*/ 4 w 15"/>
                <a:gd name="T47" fmla="*/ 15 h 25"/>
                <a:gd name="T48" fmla="*/ 6 w 15"/>
                <a:gd name="T49" fmla="*/ 13 h 25"/>
                <a:gd name="T50" fmla="*/ 11 w 15"/>
                <a:gd name="T51" fmla="*/ 19 h 25"/>
                <a:gd name="T52" fmla="*/ 12 w 15"/>
                <a:gd name="T53" fmla="*/ 8 h 25"/>
                <a:gd name="T54" fmla="*/ 8 w 15"/>
                <a:gd name="T55" fmla="*/ 11 h 25"/>
                <a:gd name="T56" fmla="*/ 6 w 15"/>
                <a:gd name="T57" fmla="*/ 8 h 25"/>
                <a:gd name="T58" fmla="*/ 5 w 15"/>
                <a:gd name="T59" fmla="*/ 6 h 25"/>
                <a:gd name="T60" fmla="*/ 5 w 15"/>
                <a:gd name="T61" fmla="*/ 5 h 25"/>
                <a:gd name="T62" fmla="*/ 6 w 15"/>
                <a:gd name="T63" fmla="*/ 2 h 25"/>
                <a:gd name="T64" fmla="*/ 9 w 15"/>
                <a:gd name="T65" fmla="*/ 2 h 25"/>
                <a:gd name="T66" fmla="*/ 12 w 15"/>
                <a:gd name="T67" fmla="*/ 3 h 25"/>
                <a:gd name="T68" fmla="*/ 12 w 15"/>
                <a:gd name="T69" fmla="*/ 6 h 25"/>
                <a:gd name="T70" fmla="*/ 12 w 15"/>
                <a:gd name="T7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 h="25">
                  <a:moveTo>
                    <a:pt x="9" y="1"/>
                  </a:moveTo>
                  <a:cubicBezTo>
                    <a:pt x="7" y="0"/>
                    <a:pt x="6" y="1"/>
                    <a:pt x="4" y="2"/>
                  </a:cubicBezTo>
                  <a:cubicBezTo>
                    <a:pt x="3" y="3"/>
                    <a:pt x="2" y="4"/>
                    <a:pt x="2" y="5"/>
                  </a:cubicBezTo>
                  <a:cubicBezTo>
                    <a:pt x="2" y="6"/>
                    <a:pt x="2" y="7"/>
                    <a:pt x="2" y="8"/>
                  </a:cubicBezTo>
                  <a:cubicBezTo>
                    <a:pt x="3" y="9"/>
                    <a:pt x="4" y="11"/>
                    <a:pt x="5" y="12"/>
                  </a:cubicBezTo>
                  <a:cubicBezTo>
                    <a:pt x="4" y="13"/>
                    <a:pt x="2" y="14"/>
                    <a:pt x="1" y="15"/>
                  </a:cubicBezTo>
                  <a:cubicBezTo>
                    <a:pt x="0" y="16"/>
                    <a:pt x="0" y="17"/>
                    <a:pt x="0" y="18"/>
                  </a:cubicBezTo>
                  <a:cubicBezTo>
                    <a:pt x="0" y="19"/>
                    <a:pt x="0" y="21"/>
                    <a:pt x="1" y="22"/>
                  </a:cubicBezTo>
                  <a:cubicBezTo>
                    <a:pt x="2" y="24"/>
                    <a:pt x="4" y="24"/>
                    <a:pt x="6" y="25"/>
                  </a:cubicBezTo>
                  <a:cubicBezTo>
                    <a:pt x="8" y="25"/>
                    <a:pt x="10" y="25"/>
                    <a:pt x="11" y="24"/>
                  </a:cubicBezTo>
                  <a:cubicBezTo>
                    <a:pt x="13" y="23"/>
                    <a:pt x="14" y="21"/>
                    <a:pt x="14" y="20"/>
                  </a:cubicBezTo>
                  <a:cubicBezTo>
                    <a:pt x="14" y="18"/>
                    <a:pt x="14" y="17"/>
                    <a:pt x="13" y="16"/>
                  </a:cubicBezTo>
                  <a:cubicBezTo>
                    <a:pt x="12" y="15"/>
                    <a:pt x="11" y="14"/>
                    <a:pt x="9" y="12"/>
                  </a:cubicBezTo>
                  <a:cubicBezTo>
                    <a:pt x="11" y="11"/>
                    <a:pt x="13" y="10"/>
                    <a:pt x="14" y="9"/>
                  </a:cubicBezTo>
                  <a:cubicBezTo>
                    <a:pt x="14" y="8"/>
                    <a:pt x="15" y="7"/>
                    <a:pt x="15" y="7"/>
                  </a:cubicBezTo>
                  <a:cubicBezTo>
                    <a:pt x="15" y="5"/>
                    <a:pt x="15" y="4"/>
                    <a:pt x="14" y="3"/>
                  </a:cubicBezTo>
                  <a:cubicBezTo>
                    <a:pt x="13" y="2"/>
                    <a:pt x="11" y="1"/>
                    <a:pt x="9" y="1"/>
                  </a:cubicBezTo>
                  <a:close/>
                  <a:moveTo>
                    <a:pt x="11" y="19"/>
                  </a:moveTo>
                  <a:cubicBezTo>
                    <a:pt x="11" y="19"/>
                    <a:pt x="11" y="20"/>
                    <a:pt x="11" y="21"/>
                  </a:cubicBezTo>
                  <a:cubicBezTo>
                    <a:pt x="11" y="22"/>
                    <a:pt x="10" y="23"/>
                    <a:pt x="10" y="23"/>
                  </a:cubicBezTo>
                  <a:cubicBezTo>
                    <a:pt x="9" y="24"/>
                    <a:pt x="8" y="24"/>
                    <a:pt x="6" y="24"/>
                  </a:cubicBezTo>
                  <a:cubicBezTo>
                    <a:pt x="5" y="24"/>
                    <a:pt x="4" y="23"/>
                    <a:pt x="3" y="22"/>
                  </a:cubicBezTo>
                  <a:cubicBezTo>
                    <a:pt x="3" y="21"/>
                    <a:pt x="2" y="20"/>
                    <a:pt x="3" y="18"/>
                  </a:cubicBezTo>
                  <a:cubicBezTo>
                    <a:pt x="3" y="17"/>
                    <a:pt x="3" y="16"/>
                    <a:pt x="4" y="15"/>
                  </a:cubicBezTo>
                  <a:cubicBezTo>
                    <a:pt x="4" y="15"/>
                    <a:pt x="5" y="14"/>
                    <a:pt x="6" y="13"/>
                  </a:cubicBezTo>
                  <a:cubicBezTo>
                    <a:pt x="9" y="15"/>
                    <a:pt x="10" y="17"/>
                    <a:pt x="11" y="19"/>
                  </a:cubicBezTo>
                  <a:close/>
                  <a:moveTo>
                    <a:pt x="12" y="8"/>
                  </a:moveTo>
                  <a:cubicBezTo>
                    <a:pt x="11" y="9"/>
                    <a:pt x="10" y="10"/>
                    <a:pt x="8" y="11"/>
                  </a:cubicBezTo>
                  <a:cubicBezTo>
                    <a:pt x="6" y="8"/>
                    <a:pt x="6" y="8"/>
                    <a:pt x="6" y="8"/>
                  </a:cubicBezTo>
                  <a:cubicBezTo>
                    <a:pt x="5" y="8"/>
                    <a:pt x="5" y="7"/>
                    <a:pt x="5" y="6"/>
                  </a:cubicBezTo>
                  <a:cubicBezTo>
                    <a:pt x="5" y="6"/>
                    <a:pt x="4" y="5"/>
                    <a:pt x="5" y="5"/>
                  </a:cubicBezTo>
                  <a:cubicBezTo>
                    <a:pt x="5" y="4"/>
                    <a:pt x="5" y="3"/>
                    <a:pt x="6" y="2"/>
                  </a:cubicBezTo>
                  <a:cubicBezTo>
                    <a:pt x="7" y="2"/>
                    <a:pt x="8" y="2"/>
                    <a:pt x="9" y="2"/>
                  </a:cubicBezTo>
                  <a:cubicBezTo>
                    <a:pt x="10" y="2"/>
                    <a:pt x="11" y="2"/>
                    <a:pt x="12" y="3"/>
                  </a:cubicBezTo>
                  <a:cubicBezTo>
                    <a:pt x="12" y="4"/>
                    <a:pt x="13" y="5"/>
                    <a:pt x="12" y="6"/>
                  </a:cubicBezTo>
                  <a:cubicBezTo>
                    <a:pt x="12" y="7"/>
                    <a:pt x="12" y="8"/>
                    <a:pt x="12" y="8"/>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7" name="iṩlide"/>
            <p:cNvSpPr/>
            <p:nvPr/>
          </p:nvSpPr>
          <p:spPr bwMode="auto">
            <a:xfrm>
              <a:off x="9775" y="2230"/>
              <a:ext cx="91" cy="148"/>
            </a:xfrm>
            <a:custGeom>
              <a:avLst/>
              <a:gdLst>
                <a:gd name="T0" fmla="*/ 15 w 16"/>
                <a:gd name="T1" fmla="*/ 16 h 26"/>
                <a:gd name="T2" fmla="*/ 15 w 16"/>
                <a:gd name="T3" fmla="*/ 9 h 26"/>
                <a:gd name="T4" fmla="*/ 12 w 16"/>
                <a:gd name="T5" fmla="*/ 2 h 26"/>
                <a:gd name="T6" fmla="*/ 6 w 16"/>
                <a:gd name="T7" fmla="*/ 1 h 26"/>
                <a:gd name="T8" fmla="*/ 1 w 16"/>
                <a:gd name="T9" fmla="*/ 4 h 26"/>
                <a:gd name="T10" fmla="*/ 0 w 16"/>
                <a:gd name="T11" fmla="*/ 10 h 26"/>
                <a:gd name="T12" fmla="*/ 3 w 16"/>
                <a:gd name="T13" fmla="*/ 15 h 26"/>
                <a:gd name="T14" fmla="*/ 8 w 16"/>
                <a:gd name="T15" fmla="*/ 16 h 26"/>
                <a:gd name="T16" fmla="*/ 12 w 16"/>
                <a:gd name="T17" fmla="*/ 13 h 26"/>
                <a:gd name="T18" fmla="*/ 11 w 16"/>
                <a:gd name="T19" fmla="*/ 19 h 26"/>
                <a:gd name="T20" fmla="*/ 8 w 16"/>
                <a:gd name="T21" fmla="*/ 23 h 26"/>
                <a:gd name="T22" fmla="*/ 4 w 16"/>
                <a:gd name="T23" fmla="*/ 25 h 26"/>
                <a:gd name="T24" fmla="*/ 4 w 16"/>
                <a:gd name="T25" fmla="*/ 26 h 26"/>
                <a:gd name="T26" fmla="*/ 5 w 16"/>
                <a:gd name="T27" fmla="*/ 26 h 26"/>
                <a:gd name="T28" fmla="*/ 11 w 16"/>
                <a:gd name="T29" fmla="*/ 23 h 26"/>
                <a:gd name="T30" fmla="*/ 15 w 16"/>
                <a:gd name="T31" fmla="*/ 16 h 26"/>
                <a:gd name="T32" fmla="*/ 11 w 16"/>
                <a:gd name="T33" fmla="*/ 13 h 26"/>
                <a:gd name="T34" fmla="*/ 9 w 16"/>
                <a:gd name="T35" fmla="*/ 14 h 26"/>
                <a:gd name="T36" fmla="*/ 6 w 16"/>
                <a:gd name="T37" fmla="*/ 13 h 26"/>
                <a:gd name="T38" fmla="*/ 3 w 16"/>
                <a:gd name="T39" fmla="*/ 8 h 26"/>
                <a:gd name="T40" fmla="*/ 3 w 16"/>
                <a:gd name="T41" fmla="*/ 4 h 26"/>
                <a:gd name="T42" fmla="*/ 6 w 16"/>
                <a:gd name="T43" fmla="*/ 2 h 26"/>
                <a:gd name="T44" fmla="*/ 8 w 16"/>
                <a:gd name="T45" fmla="*/ 2 h 26"/>
                <a:gd name="T46" fmla="*/ 11 w 16"/>
                <a:gd name="T47" fmla="*/ 5 h 26"/>
                <a:gd name="T48" fmla="*/ 12 w 16"/>
                <a:gd name="T49" fmla="*/ 8 h 26"/>
                <a:gd name="T50" fmla="*/ 12 w 16"/>
                <a:gd name="T51" fmla="*/ 12 h 26"/>
                <a:gd name="T52" fmla="*/ 11 w 16"/>
                <a:gd name="T53"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15" y="16"/>
                  </a:moveTo>
                  <a:cubicBezTo>
                    <a:pt x="16" y="14"/>
                    <a:pt x="16" y="11"/>
                    <a:pt x="15" y="9"/>
                  </a:cubicBezTo>
                  <a:cubicBezTo>
                    <a:pt x="15" y="6"/>
                    <a:pt x="14" y="4"/>
                    <a:pt x="12" y="2"/>
                  </a:cubicBezTo>
                  <a:cubicBezTo>
                    <a:pt x="10" y="1"/>
                    <a:pt x="8" y="0"/>
                    <a:pt x="6" y="1"/>
                  </a:cubicBezTo>
                  <a:cubicBezTo>
                    <a:pt x="4" y="1"/>
                    <a:pt x="2" y="2"/>
                    <a:pt x="1" y="4"/>
                  </a:cubicBezTo>
                  <a:cubicBezTo>
                    <a:pt x="0" y="6"/>
                    <a:pt x="0" y="8"/>
                    <a:pt x="0" y="10"/>
                  </a:cubicBezTo>
                  <a:cubicBezTo>
                    <a:pt x="1" y="12"/>
                    <a:pt x="1" y="14"/>
                    <a:pt x="3" y="15"/>
                  </a:cubicBezTo>
                  <a:cubicBezTo>
                    <a:pt x="4" y="16"/>
                    <a:pt x="6" y="16"/>
                    <a:pt x="8" y="16"/>
                  </a:cubicBezTo>
                  <a:cubicBezTo>
                    <a:pt x="9" y="16"/>
                    <a:pt x="11" y="15"/>
                    <a:pt x="12" y="13"/>
                  </a:cubicBezTo>
                  <a:cubicBezTo>
                    <a:pt x="12" y="15"/>
                    <a:pt x="12" y="17"/>
                    <a:pt x="11" y="19"/>
                  </a:cubicBezTo>
                  <a:cubicBezTo>
                    <a:pt x="10" y="21"/>
                    <a:pt x="9" y="22"/>
                    <a:pt x="8" y="23"/>
                  </a:cubicBezTo>
                  <a:cubicBezTo>
                    <a:pt x="6" y="24"/>
                    <a:pt x="5" y="25"/>
                    <a:pt x="4" y="25"/>
                  </a:cubicBezTo>
                  <a:cubicBezTo>
                    <a:pt x="4" y="26"/>
                    <a:pt x="4" y="26"/>
                    <a:pt x="4" y="26"/>
                  </a:cubicBezTo>
                  <a:cubicBezTo>
                    <a:pt x="5" y="26"/>
                    <a:pt x="5" y="26"/>
                    <a:pt x="5" y="26"/>
                  </a:cubicBezTo>
                  <a:cubicBezTo>
                    <a:pt x="7" y="25"/>
                    <a:pt x="9" y="24"/>
                    <a:pt x="11" y="23"/>
                  </a:cubicBezTo>
                  <a:cubicBezTo>
                    <a:pt x="13" y="21"/>
                    <a:pt x="14" y="19"/>
                    <a:pt x="15" y="16"/>
                  </a:cubicBezTo>
                  <a:close/>
                  <a:moveTo>
                    <a:pt x="11" y="13"/>
                  </a:moveTo>
                  <a:cubicBezTo>
                    <a:pt x="10" y="14"/>
                    <a:pt x="9" y="14"/>
                    <a:pt x="9" y="14"/>
                  </a:cubicBezTo>
                  <a:cubicBezTo>
                    <a:pt x="8" y="14"/>
                    <a:pt x="7" y="14"/>
                    <a:pt x="6" y="13"/>
                  </a:cubicBezTo>
                  <a:cubicBezTo>
                    <a:pt x="4" y="12"/>
                    <a:pt x="3" y="10"/>
                    <a:pt x="3" y="8"/>
                  </a:cubicBezTo>
                  <a:cubicBezTo>
                    <a:pt x="3" y="6"/>
                    <a:pt x="3" y="5"/>
                    <a:pt x="3" y="4"/>
                  </a:cubicBezTo>
                  <a:cubicBezTo>
                    <a:pt x="4" y="3"/>
                    <a:pt x="5" y="2"/>
                    <a:pt x="6" y="2"/>
                  </a:cubicBezTo>
                  <a:cubicBezTo>
                    <a:pt x="7" y="2"/>
                    <a:pt x="8" y="2"/>
                    <a:pt x="8" y="2"/>
                  </a:cubicBezTo>
                  <a:cubicBezTo>
                    <a:pt x="9" y="3"/>
                    <a:pt x="10" y="4"/>
                    <a:pt x="11" y="5"/>
                  </a:cubicBezTo>
                  <a:cubicBezTo>
                    <a:pt x="11" y="6"/>
                    <a:pt x="12" y="7"/>
                    <a:pt x="12" y="8"/>
                  </a:cubicBezTo>
                  <a:cubicBezTo>
                    <a:pt x="12" y="9"/>
                    <a:pt x="12" y="10"/>
                    <a:pt x="12" y="12"/>
                  </a:cubicBezTo>
                  <a:cubicBezTo>
                    <a:pt x="12" y="13"/>
                    <a:pt x="11" y="13"/>
                    <a:pt x="11" y="1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8" name="îs1ïde"/>
            <p:cNvSpPr/>
            <p:nvPr/>
          </p:nvSpPr>
          <p:spPr bwMode="auto">
            <a:xfrm>
              <a:off x="9934" y="2208"/>
              <a:ext cx="79" cy="141"/>
            </a:xfrm>
            <a:custGeom>
              <a:avLst/>
              <a:gdLst>
                <a:gd name="T0" fmla="*/ 11 w 14"/>
                <a:gd name="T1" fmla="*/ 24 h 25"/>
                <a:gd name="T2" fmla="*/ 14 w 14"/>
                <a:gd name="T3" fmla="*/ 0 h 25"/>
                <a:gd name="T4" fmla="*/ 14 w 14"/>
                <a:gd name="T5" fmla="*/ 0 h 25"/>
                <a:gd name="T6" fmla="*/ 1 w 14"/>
                <a:gd name="T7" fmla="*/ 2 h 25"/>
                <a:gd name="T8" fmla="*/ 0 w 14"/>
                <a:gd name="T9" fmla="*/ 8 h 25"/>
                <a:gd name="T10" fmla="*/ 0 w 14"/>
                <a:gd name="T11" fmla="*/ 8 h 25"/>
                <a:gd name="T12" fmla="*/ 2 w 14"/>
                <a:gd name="T13" fmla="*/ 5 h 25"/>
                <a:gd name="T14" fmla="*/ 5 w 14"/>
                <a:gd name="T15" fmla="*/ 4 h 25"/>
                <a:gd name="T16" fmla="*/ 12 w 14"/>
                <a:gd name="T17" fmla="*/ 3 h 25"/>
                <a:gd name="T18" fmla="*/ 9 w 14"/>
                <a:gd name="T19" fmla="*/ 25 h 25"/>
                <a:gd name="T20" fmla="*/ 11 w 14"/>
                <a:gd name="T21"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25">
                  <a:moveTo>
                    <a:pt x="11" y="24"/>
                  </a:moveTo>
                  <a:cubicBezTo>
                    <a:pt x="14" y="0"/>
                    <a:pt x="14" y="0"/>
                    <a:pt x="14" y="0"/>
                  </a:cubicBezTo>
                  <a:cubicBezTo>
                    <a:pt x="14" y="0"/>
                    <a:pt x="14" y="0"/>
                    <a:pt x="14" y="0"/>
                  </a:cubicBezTo>
                  <a:cubicBezTo>
                    <a:pt x="1" y="2"/>
                    <a:pt x="1" y="2"/>
                    <a:pt x="1" y="2"/>
                  </a:cubicBezTo>
                  <a:cubicBezTo>
                    <a:pt x="0" y="8"/>
                    <a:pt x="0" y="8"/>
                    <a:pt x="0" y="8"/>
                  </a:cubicBezTo>
                  <a:cubicBezTo>
                    <a:pt x="0" y="8"/>
                    <a:pt x="0" y="8"/>
                    <a:pt x="0" y="8"/>
                  </a:cubicBezTo>
                  <a:cubicBezTo>
                    <a:pt x="1" y="7"/>
                    <a:pt x="1" y="6"/>
                    <a:pt x="2" y="5"/>
                  </a:cubicBezTo>
                  <a:cubicBezTo>
                    <a:pt x="3" y="5"/>
                    <a:pt x="4" y="4"/>
                    <a:pt x="5" y="4"/>
                  </a:cubicBezTo>
                  <a:cubicBezTo>
                    <a:pt x="12" y="3"/>
                    <a:pt x="12" y="3"/>
                    <a:pt x="12" y="3"/>
                  </a:cubicBezTo>
                  <a:cubicBezTo>
                    <a:pt x="9" y="25"/>
                    <a:pt x="9" y="25"/>
                    <a:pt x="9" y="25"/>
                  </a:cubicBezTo>
                  <a:lnTo>
                    <a:pt x="11" y="24"/>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9" name="i$ľïḑe"/>
            <p:cNvSpPr/>
            <p:nvPr/>
          </p:nvSpPr>
          <p:spPr bwMode="auto">
            <a:xfrm>
              <a:off x="8868" y="1425"/>
              <a:ext cx="85" cy="57"/>
            </a:xfrm>
            <a:custGeom>
              <a:avLst/>
              <a:gdLst>
                <a:gd name="T0" fmla="*/ 8 w 15"/>
                <a:gd name="T1" fmla="*/ 7 h 10"/>
                <a:gd name="T2" fmla="*/ 12 w 15"/>
                <a:gd name="T3" fmla="*/ 10 h 10"/>
                <a:gd name="T4" fmla="*/ 14 w 15"/>
                <a:gd name="T5" fmla="*/ 3 h 10"/>
                <a:gd name="T6" fmla="*/ 10 w 15"/>
                <a:gd name="T7" fmla="*/ 0 h 10"/>
                <a:gd name="T8" fmla="*/ 0 w 15"/>
                <a:gd name="T9" fmla="*/ 2 h 10"/>
                <a:gd name="T10" fmla="*/ 8 w 15"/>
                <a:gd name="T11" fmla="*/ 7 h 10"/>
              </a:gdLst>
              <a:ahLst/>
              <a:cxnLst>
                <a:cxn ang="0">
                  <a:pos x="T0" y="T1"/>
                </a:cxn>
                <a:cxn ang="0">
                  <a:pos x="T2" y="T3"/>
                </a:cxn>
                <a:cxn ang="0">
                  <a:pos x="T4" y="T5"/>
                </a:cxn>
                <a:cxn ang="0">
                  <a:pos x="T6" y="T7"/>
                </a:cxn>
                <a:cxn ang="0">
                  <a:pos x="T8" y="T9"/>
                </a:cxn>
                <a:cxn ang="0">
                  <a:pos x="T10" y="T11"/>
                </a:cxn>
              </a:cxnLst>
              <a:rect l="0" t="0" r="r" b="b"/>
              <a:pathLst>
                <a:path w="15" h="10">
                  <a:moveTo>
                    <a:pt x="8" y="7"/>
                  </a:moveTo>
                  <a:cubicBezTo>
                    <a:pt x="12" y="10"/>
                    <a:pt x="12" y="10"/>
                    <a:pt x="12" y="10"/>
                  </a:cubicBezTo>
                  <a:cubicBezTo>
                    <a:pt x="12" y="7"/>
                    <a:pt x="15" y="5"/>
                    <a:pt x="14" y="3"/>
                  </a:cubicBezTo>
                  <a:cubicBezTo>
                    <a:pt x="10" y="0"/>
                    <a:pt x="10" y="0"/>
                    <a:pt x="10" y="0"/>
                  </a:cubicBezTo>
                  <a:cubicBezTo>
                    <a:pt x="7" y="0"/>
                    <a:pt x="3" y="0"/>
                    <a:pt x="0" y="2"/>
                  </a:cubicBezTo>
                  <a:cubicBezTo>
                    <a:pt x="1" y="4"/>
                    <a:pt x="4" y="8"/>
                    <a:pt x="8" y="7"/>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0" name="iŝļíḍè"/>
            <p:cNvSpPr/>
            <p:nvPr/>
          </p:nvSpPr>
          <p:spPr bwMode="auto">
            <a:xfrm>
              <a:off x="8940" y="1504"/>
              <a:ext cx="67" cy="47"/>
            </a:xfrm>
            <a:custGeom>
              <a:avLst/>
              <a:gdLst>
                <a:gd name="T0" fmla="*/ 7 w 12"/>
                <a:gd name="T1" fmla="*/ 7 h 8"/>
                <a:gd name="T2" fmla="*/ 9 w 12"/>
                <a:gd name="T3" fmla="*/ 8 h 8"/>
                <a:gd name="T4" fmla="*/ 12 w 12"/>
                <a:gd name="T5" fmla="*/ 6 h 8"/>
                <a:gd name="T6" fmla="*/ 11 w 12"/>
                <a:gd name="T7" fmla="*/ 2 h 8"/>
                <a:gd name="T8" fmla="*/ 8 w 12"/>
                <a:gd name="T9" fmla="*/ 0 h 8"/>
                <a:gd name="T10" fmla="*/ 0 w 12"/>
                <a:gd name="T11" fmla="*/ 3 h 8"/>
                <a:gd name="T12" fmla="*/ 7 w 12"/>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2" h="8">
                  <a:moveTo>
                    <a:pt x="7" y="7"/>
                  </a:moveTo>
                  <a:cubicBezTo>
                    <a:pt x="9" y="8"/>
                    <a:pt x="9" y="8"/>
                    <a:pt x="9" y="8"/>
                  </a:cubicBezTo>
                  <a:cubicBezTo>
                    <a:pt x="10" y="8"/>
                    <a:pt x="11" y="6"/>
                    <a:pt x="12" y="6"/>
                  </a:cubicBezTo>
                  <a:cubicBezTo>
                    <a:pt x="12" y="4"/>
                    <a:pt x="11" y="2"/>
                    <a:pt x="11" y="2"/>
                  </a:cubicBezTo>
                  <a:cubicBezTo>
                    <a:pt x="11" y="0"/>
                    <a:pt x="9" y="1"/>
                    <a:pt x="8" y="0"/>
                  </a:cubicBezTo>
                  <a:cubicBezTo>
                    <a:pt x="5" y="1"/>
                    <a:pt x="1" y="0"/>
                    <a:pt x="0" y="3"/>
                  </a:cubicBezTo>
                  <a:cubicBezTo>
                    <a:pt x="2" y="5"/>
                    <a:pt x="5" y="6"/>
                    <a:pt x="7" y="7"/>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1" name="íṩḻîḋê"/>
            <p:cNvSpPr/>
            <p:nvPr/>
          </p:nvSpPr>
          <p:spPr bwMode="auto">
            <a:xfrm>
              <a:off x="8980" y="1301"/>
              <a:ext cx="248" cy="409"/>
            </a:xfrm>
            <a:custGeom>
              <a:avLst/>
              <a:gdLst>
                <a:gd name="T0" fmla="*/ 9 w 44"/>
                <a:gd name="T1" fmla="*/ 32 h 72"/>
                <a:gd name="T2" fmla="*/ 12 w 44"/>
                <a:gd name="T3" fmla="*/ 31 h 72"/>
                <a:gd name="T4" fmla="*/ 15 w 44"/>
                <a:gd name="T5" fmla="*/ 33 h 72"/>
                <a:gd name="T6" fmla="*/ 13 w 44"/>
                <a:gd name="T7" fmla="*/ 44 h 72"/>
                <a:gd name="T8" fmla="*/ 8 w 44"/>
                <a:gd name="T9" fmla="*/ 41 h 72"/>
                <a:gd name="T10" fmla="*/ 14 w 44"/>
                <a:gd name="T11" fmla="*/ 68 h 72"/>
                <a:gd name="T12" fmla="*/ 26 w 44"/>
                <a:gd name="T13" fmla="*/ 72 h 72"/>
                <a:gd name="T14" fmla="*/ 27 w 44"/>
                <a:gd name="T15" fmla="*/ 69 h 72"/>
                <a:gd name="T16" fmla="*/ 15 w 44"/>
                <a:gd name="T17" fmla="*/ 52 h 72"/>
                <a:gd name="T18" fmla="*/ 21 w 44"/>
                <a:gd name="T19" fmla="*/ 49 h 72"/>
                <a:gd name="T20" fmla="*/ 21 w 44"/>
                <a:gd name="T21" fmla="*/ 40 h 72"/>
                <a:gd name="T22" fmla="*/ 26 w 44"/>
                <a:gd name="T23" fmla="*/ 45 h 72"/>
                <a:gd name="T24" fmla="*/ 19 w 44"/>
                <a:gd name="T25" fmla="*/ 31 h 72"/>
                <a:gd name="T26" fmla="*/ 19 w 44"/>
                <a:gd name="T27" fmla="*/ 21 h 72"/>
                <a:gd name="T28" fmla="*/ 30 w 44"/>
                <a:gd name="T29" fmla="*/ 30 h 72"/>
                <a:gd name="T30" fmla="*/ 26 w 44"/>
                <a:gd name="T31" fmla="*/ 19 h 72"/>
                <a:gd name="T32" fmla="*/ 29 w 44"/>
                <a:gd name="T33" fmla="*/ 16 h 72"/>
                <a:gd name="T34" fmla="*/ 43 w 44"/>
                <a:gd name="T35" fmla="*/ 28 h 72"/>
                <a:gd name="T36" fmla="*/ 29 w 44"/>
                <a:gd name="T37" fmla="*/ 8 h 72"/>
                <a:gd name="T38" fmla="*/ 24 w 44"/>
                <a:gd name="T39" fmla="*/ 6 h 72"/>
                <a:gd name="T40" fmla="*/ 24 w 44"/>
                <a:gd name="T41" fmla="*/ 13 h 72"/>
                <a:gd name="T42" fmla="*/ 17 w 44"/>
                <a:gd name="T43" fmla="*/ 11 h 72"/>
                <a:gd name="T44" fmla="*/ 16 w 44"/>
                <a:gd name="T45" fmla="*/ 0 h 72"/>
                <a:gd name="T46" fmla="*/ 14 w 44"/>
                <a:gd name="T47" fmla="*/ 6 h 72"/>
                <a:gd name="T48" fmla="*/ 9 w 44"/>
                <a:gd name="T49" fmla="*/ 8 h 72"/>
                <a:gd name="T50" fmla="*/ 16 w 44"/>
                <a:gd name="T51" fmla="*/ 16 h 72"/>
                <a:gd name="T52" fmla="*/ 16 w 44"/>
                <a:gd name="T53" fmla="*/ 25 h 72"/>
                <a:gd name="T54" fmla="*/ 11 w 44"/>
                <a:gd name="T55" fmla="*/ 20 h 72"/>
                <a:gd name="T56" fmla="*/ 0 w 44"/>
                <a:gd name="T57" fmla="*/ 19 h 72"/>
                <a:gd name="T58" fmla="*/ 9 w 44"/>
                <a:gd name="T59" fmla="*/ 28 h 72"/>
                <a:gd name="T60" fmla="*/ 9 w 44"/>
                <a:gd name="T61"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72">
                  <a:moveTo>
                    <a:pt x="9" y="32"/>
                  </a:moveTo>
                  <a:cubicBezTo>
                    <a:pt x="10" y="33"/>
                    <a:pt x="11" y="32"/>
                    <a:pt x="12" y="31"/>
                  </a:cubicBezTo>
                  <a:cubicBezTo>
                    <a:pt x="15" y="33"/>
                    <a:pt x="15" y="33"/>
                    <a:pt x="15" y="33"/>
                  </a:cubicBezTo>
                  <a:cubicBezTo>
                    <a:pt x="16" y="37"/>
                    <a:pt x="15" y="41"/>
                    <a:pt x="13" y="44"/>
                  </a:cubicBezTo>
                  <a:cubicBezTo>
                    <a:pt x="11" y="46"/>
                    <a:pt x="10" y="42"/>
                    <a:pt x="8" y="41"/>
                  </a:cubicBezTo>
                  <a:cubicBezTo>
                    <a:pt x="10" y="50"/>
                    <a:pt x="15" y="60"/>
                    <a:pt x="14" y="68"/>
                  </a:cubicBezTo>
                  <a:cubicBezTo>
                    <a:pt x="20" y="72"/>
                    <a:pt x="24" y="72"/>
                    <a:pt x="26" y="72"/>
                  </a:cubicBezTo>
                  <a:cubicBezTo>
                    <a:pt x="27" y="69"/>
                    <a:pt x="27" y="69"/>
                    <a:pt x="27" y="69"/>
                  </a:cubicBezTo>
                  <a:cubicBezTo>
                    <a:pt x="19" y="64"/>
                    <a:pt x="16" y="54"/>
                    <a:pt x="15" y="52"/>
                  </a:cubicBezTo>
                  <a:cubicBezTo>
                    <a:pt x="21" y="49"/>
                    <a:pt x="21" y="49"/>
                    <a:pt x="21" y="49"/>
                  </a:cubicBezTo>
                  <a:cubicBezTo>
                    <a:pt x="21" y="46"/>
                    <a:pt x="20" y="41"/>
                    <a:pt x="21" y="40"/>
                  </a:cubicBezTo>
                  <a:cubicBezTo>
                    <a:pt x="24" y="41"/>
                    <a:pt x="25" y="43"/>
                    <a:pt x="26" y="45"/>
                  </a:cubicBezTo>
                  <a:cubicBezTo>
                    <a:pt x="33" y="42"/>
                    <a:pt x="22" y="36"/>
                    <a:pt x="19" y="31"/>
                  </a:cubicBezTo>
                  <a:cubicBezTo>
                    <a:pt x="19" y="27"/>
                    <a:pt x="19" y="24"/>
                    <a:pt x="19" y="21"/>
                  </a:cubicBezTo>
                  <a:cubicBezTo>
                    <a:pt x="23" y="22"/>
                    <a:pt x="27" y="27"/>
                    <a:pt x="30" y="30"/>
                  </a:cubicBezTo>
                  <a:cubicBezTo>
                    <a:pt x="33" y="27"/>
                    <a:pt x="27" y="23"/>
                    <a:pt x="26" y="19"/>
                  </a:cubicBezTo>
                  <a:cubicBezTo>
                    <a:pt x="25" y="17"/>
                    <a:pt x="27" y="17"/>
                    <a:pt x="29" y="16"/>
                  </a:cubicBezTo>
                  <a:cubicBezTo>
                    <a:pt x="43" y="28"/>
                    <a:pt x="43" y="28"/>
                    <a:pt x="43" y="28"/>
                  </a:cubicBezTo>
                  <a:cubicBezTo>
                    <a:pt x="44" y="21"/>
                    <a:pt x="34" y="15"/>
                    <a:pt x="29" y="8"/>
                  </a:cubicBezTo>
                  <a:cubicBezTo>
                    <a:pt x="30" y="6"/>
                    <a:pt x="29" y="4"/>
                    <a:pt x="24" y="6"/>
                  </a:cubicBezTo>
                  <a:cubicBezTo>
                    <a:pt x="22" y="6"/>
                    <a:pt x="19" y="7"/>
                    <a:pt x="24" y="13"/>
                  </a:cubicBezTo>
                  <a:cubicBezTo>
                    <a:pt x="21" y="17"/>
                    <a:pt x="19" y="12"/>
                    <a:pt x="17" y="11"/>
                  </a:cubicBezTo>
                  <a:cubicBezTo>
                    <a:pt x="18" y="6"/>
                    <a:pt x="20" y="1"/>
                    <a:pt x="16" y="0"/>
                  </a:cubicBezTo>
                  <a:cubicBezTo>
                    <a:pt x="16" y="2"/>
                    <a:pt x="16" y="4"/>
                    <a:pt x="14" y="6"/>
                  </a:cubicBezTo>
                  <a:cubicBezTo>
                    <a:pt x="9" y="8"/>
                    <a:pt x="9" y="8"/>
                    <a:pt x="9" y="8"/>
                  </a:cubicBezTo>
                  <a:cubicBezTo>
                    <a:pt x="9" y="10"/>
                    <a:pt x="14" y="13"/>
                    <a:pt x="16" y="16"/>
                  </a:cubicBezTo>
                  <a:cubicBezTo>
                    <a:pt x="17" y="20"/>
                    <a:pt x="16" y="23"/>
                    <a:pt x="16" y="25"/>
                  </a:cubicBezTo>
                  <a:cubicBezTo>
                    <a:pt x="12" y="27"/>
                    <a:pt x="13" y="22"/>
                    <a:pt x="11" y="20"/>
                  </a:cubicBezTo>
                  <a:cubicBezTo>
                    <a:pt x="7" y="17"/>
                    <a:pt x="2" y="18"/>
                    <a:pt x="0" y="19"/>
                  </a:cubicBezTo>
                  <a:cubicBezTo>
                    <a:pt x="9" y="28"/>
                    <a:pt x="9" y="28"/>
                    <a:pt x="9" y="28"/>
                  </a:cubicBezTo>
                  <a:cubicBezTo>
                    <a:pt x="9" y="29"/>
                    <a:pt x="6" y="32"/>
                    <a:pt x="9" y="32"/>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2" name="íṡľiḑê"/>
            <p:cNvSpPr/>
            <p:nvPr/>
          </p:nvSpPr>
          <p:spPr bwMode="auto">
            <a:xfrm>
              <a:off x="9460" y="926"/>
              <a:ext cx="74" cy="74"/>
            </a:xfrm>
            <a:custGeom>
              <a:avLst/>
              <a:gdLst>
                <a:gd name="T0" fmla="*/ 2 w 13"/>
                <a:gd name="T1" fmla="*/ 13 h 13"/>
                <a:gd name="T2" fmla="*/ 9 w 13"/>
                <a:gd name="T3" fmla="*/ 13 h 13"/>
                <a:gd name="T4" fmla="*/ 3 w 13"/>
                <a:gd name="T5" fmla="*/ 0 h 13"/>
                <a:gd name="T6" fmla="*/ 2 w 13"/>
                <a:gd name="T7" fmla="*/ 8 h 13"/>
                <a:gd name="T8" fmla="*/ 2 w 13"/>
                <a:gd name="T9" fmla="*/ 13 h 13"/>
              </a:gdLst>
              <a:ahLst/>
              <a:cxnLst>
                <a:cxn ang="0">
                  <a:pos x="T0" y="T1"/>
                </a:cxn>
                <a:cxn ang="0">
                  <a:pos x="T2" y="T3"/>
                </a:cxn>
                <a:cxn ang="0">
                  <a:pos x="T4" y="T5"/>
                </a:cxn>
                <a:cxn ang="0">
                  <a:pos x="T6" y="T7"/>
                </a:cxn>
                <a:cxn ang="0">
                  <a:pos x="T8" y="T9"/>
                </a:cxn>
              </a:cxnLst>
              <a:rect l="0" t="0" r="r" b="b"/>
              <a:pathLst>
                <a:path w="13" h="13">
                  <a:moveTo>
                    <a:pt x="2" y="13"/>
                  </a:moveTo>
                  <a:cubicBezTo>
                    <a:pt x="4" y="13"/>
                    <a:pt x="6" y="13"/>
                    <a:pt x="9" y="13"/>
                  </a:cubicBezTo>
                  <a:cubicBezTo>
                    <a:pt x="13" y="8"/>
                    <a:pt x="6" y="3"/>
                    <a:pt x="3" y="0"/>
                  </a:cubicBezTo>
                  <a:cubicBezTo>
                    <a:pt x="0" y="1"/>
                    <a:pt x="2" y="6"/>
                    <a:pt x="2" y="8"/>
                  </a:cubicBezTo>
                  <a:cubicBezTo>
                    <a:pt x="2" y="9"/>
                    <a:pt x="1" y="11"/>
                    <a:pt x="2" y="1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3" name="iṥļiḓe"/>
            <p:cNvSpPr/>
            <p:nvPr/>
          </p:nvSpPr>
          <p:spPr bwMode="auto">
            <a:xfrm>
              <a:off x="9432" y="1040"/>
              <a:ext cx="45" cy="62"/>
            </a:xfrm>
            <a:custGeom>
              <a:avLst/>
              <a:gdLst>
                <a:gd name="T0" fmla="*/ 2 w 8"/>
                <a:gd name="T1" fmla="*/ 11 h 11"/>
                <a:gd name="T2" fmla="*/ 8 w 8"/>
                <a:gd name="T3" fmla="*/ 9 h 11"/>
                <a:gd name="T4" fmla="*/ 7 w 8"/>
                <a:gd name="T5" fmla="*/ 4 h 11"/>
                <a:gd name="T6" fmla="*/ 3 w 8"/>
                <a:gd name="T7" fmla="*/ 0 h 11"/>
                <a:gd name="T8" fmla="*/ 1 w 8"/>
                <a:gd name="T9" fmla="*/ 5 h 11"/>
                <a:gd name="T10" fmla="*/ 2 w 8"/>
                <a:gd name="T11" fmla="*/ 11 h 11"/>
              </a:gdLst>
              <a:ahLst/>
              <a:cxnLst>
                <a:cxn ang="0">
                  <a:pos x="T0" y="T1"/>
                </a:cxn>
                <a:cxn ang="0">
                  <a:pos x="T2" y="T3"/>
                </a:cxn>
                <a:cxn ang="0">
                  <a:pos x="T4" y="T5"/>
                </a:cxn>
                <a:cxn ang="0">
                  <a:pos x="T6" y="T7"/>
                </a:cxn>
                <a:cxn ang="0">
                  <a:pos x="T8" y="T9"/>
                </a:cxn>
                <a:cxn ang="0">
                  <a:pos x="T10" y="T11"/>
                </a:cxn>
              </a:cxnLst>
              <a:rect l="0" t="0" r="r" b="b"/>
              <a:pathLst>
                <a:path w="8" h="11">
                  <a:moveTo>
                    <a:pt x="2" y="11"/>
                  </a:moveTo>
                  <a:cubicBezTo>
                    <a:pt x="4" y="11"/>
                    <a:pt x="6" y="10"/>
                    <a:pt x="8" y="9"/>
                  </a:cubicBezTo>
                  <a:cubicBezTo>
                    <a:pt x="8" y="7"/>
                    <a:pt x="8" y="6"/>
                    <a:pt x="7" y="4"/>
                  </a:cubicBezTo>
                  <a:cubicBezTo>
                    <a:pt x="6" y="3"/>
                    <a:pt x="5" y="1"/>
                    <a:pt x="3" y="0"/>
                  </a:cubicBezTo>
                  <a:cubicBezTo>
                    <a:pt x="3" y="0"/>
                    <a:pt x="0" y="1"/>
                    <a:pt x="1" y="5"/>
                  </a:cubicBezTo>
                  <a:cubicBezTo>
                    <a:pt x="2" y="8"/>
                    <a:pt x="2" y="9"/>
                    <a:pt x="2" y="1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4" name="iŝ1îḋé"/>
            <p:cNvSpPr/>
            <p:nvPr/>
          </p:nvSpPr>
          <p:spPr bwMode="auto">
            <a:xfrm>
              <a:off x="9556" y="989"/>
              <a:ext cx="102" cy="97"/>
            </a:xfrm>
            <a:custGeom>
              <a:avLst/>
              <a:gdLst>
                <a:gd name="T0" fmla="*/ 5 w 18"/>
                <a:gd name="T1" fmla="*/ 11 h 17"/>
                <a:gd name="T2" fmla="*/ 7 w 18"/>
                <a:gd name="T3" fmla="*/ 11 h 17"/>
                <a:gd name="T4" fmla="*/ 7 w 18"/>
                <a:gd name="T5" fmla="*/ 17 h 17"/>
                <a:gd name="T6" fmla="*/ 8 w 18"/>
                <a:gd name="T7" fmla="*/ 17 h 17"/>
                <a:gd name="T8" fmla="*/ 12 w 18"/>
                <a:gd name="T9" fmla="*/ 14 h 17"/>
                <a:gd name="T10" fmla="*/ 13 w 18"/>
                <a:gd name="T11" fmla="*/ 12 h 17"/>
                <a:gd name="T12" fmla="*/ 17 w 18"/>
                <a:gd name="T13" fmla="*/ 7 h 17"/>
                <a:gd name="T14" fmla="*/ 13 w 18"/>
                <a:gd name="T15" fmla="*/ 0 h 17"/>
                <a:gd name="T16" fmla="*/ 2 w 18"/>
                <a:gd name="T17" fmla="*/ 3 h 17"/>
                <a:gd name="T18" fmla="*/ 5 w 18"/>
                <a:gd name="T19"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7">
                  <a:moveTo>
                    <a:pt x="5" y="11"/>
                  </a:moveTo>
                  <a:cubicBezTo>
                    <a:pt x="7" y="11"/>
                    <a:pt x="7" y="11"/>
                    <a:pt x="7" y="11"/>
                  </a:cubicBezTo>
                  <a:cubicBezTo>
                    <a:pt x="7" y="13"/>
                    <a:pt x="7" y="15"/>
                    <a:pt x="7" y="17"/>
                  </a:cubicBezTo>
                  <a:cubicBezTo>
                    <a:pt x="8" y="17"/>
                    <a:pt x="8" y="17"/>
                    <a:pt x="8" y="17"/>
                  </a:cubicBezTo>
                  <a:cubicBezTo>
                    <a:pt x="9" y="15"/>
                    <a:pt x="11" y="15"/>
                    <a:pt x="12" y="14"/>
                  </a:cubicBezTo>
                  <a:cubicBezTo>
                    <a:pt x="13" y="12"/>
                    <a:pt x="13" y="12"/>
                    <a:pt x="13" y="12"/>
                  </a:cubicBezTo>
                  <a:cubicBezTo>
                    <a:pt x="17" y="7"/>
                    <a:pt x="17" y="7"/>
                    <a:pt x="17" y="7"/>
                  </a:cubicBezTo>
                  <a:cubicBezTo>
                    <a:pt x="18" y="5"/>
                    <a:pt x="17" y="2"/>
                    <a:pt x="13" y="0"/>
                  </a:cubicBezTo>
                  <a:cubicBezTo>
                    <a:pt x="10" y="1"/>
                    <a:pt x="7" y="2"/>
                    <a:pt x="2" y="3"/>
                  </a:cubicBezTo>
                  <a:cubicBezTo>
                    <a:pt x="0" y="7"/>
                    <a:pt x="3" y="10"/>
                    <a:pt x="5" y="1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5" name="iṩḷiḓè"/>
            <p:cNvSpPr/>
            <p:nvPr/>
          </p:nvSpPr>
          <p:spPr bwMode="auto">
            <a:xfrm>
              <a:off x="9556" y="1080"/>
              <a:ext cx="95" cy="72"/>
            </a:xfrm>
            <a:custGeom>
              <a:avLst/>
              <a:gdLst>
                <a:gd name="T0" fmla="*/ 6 w 17"/>
                <a:gd name="T1" fmla="*/ 13 h 13"/>
                <a:gd name="T2" fmla="*/ 15 w 17"/>
                <a:gd name="T3" fmla="*/ 4 h 13"/>
                <a:gd name="T4" fmla="*/ 16 w 17"/>
                <a:gd name="T5" fmla="*/ 0 h 13"/>
                <a:gd name="T6" fmla="*/ 1 w 17"/>
                <a:gd name="T7" fmla="*/ 5 h 13"/>
                <a:gd name="T8" fmla="*/ 6 w 17"/>
                <a:gd name="T9" fmla="*/ 13 h 13"/>
              </a:gdLst>
              <a:ahLst/>
              <a:cxnLst>
                <a:cxn ang="0">
                  <a:pos x="T0" y="T1"/>
                </a:cxn>
                <a:cxn ang="0">
                  <a:pos x="T2" y="T3"/>
                </a:cxn>
                <a:cxn ang="0">
                  <a:pos x="T4" y="T5"/>
                </a:cxn>
                <a:cxn ang="0">
                  <a:pos x="T6" y="T7"/>
                </a:cxn>
                <a:cxn ang="0">
                  <a:pos x="T8" y="T9"/>
                </a:cxn>
              </a:cxnLst>
              <a:rect l="0" t="0" r="r" b="b"/>
              <a:pathLst>
                <a:path w="17" h="13">
                  <a:moveTo>
                    <a:pt x="6" y="13"/>
                  </a:moveTo>
                  <a:cubicBezTo>
                    <a:pt x="9" y="10"/>
                    <a:pt x="13" y="8"/>
                    <a:pt x="15" y="4"/>
                  </a:cubicBezTo>
                  <a:cubicBezTo>
                    <a:pt x="16" y="3"/>
                    <a:pt x="17" y="2"/>
                    <a:pt x="16" y="0"/>
                  </a:cubicBezTo>
                  <a:cubicBezTo>
                    <a:pt x="11" y="0"/>
                    <a:pt x="6" y="5"/>
                    <a:pt x="1" y="5"/>
                  </a:cubicBezTo>
                  <a:cubicBezTo>
                    <a:pt x="0" y="10"/>
                    <a:pt x="4" y="11"/>
                    <a:pt x="6" y="1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6" name="îṥ1ïďé"/>
            <p:cNvSpPr/>
            <p:nvPr/>
          </p:nvSpPr>
          <p:spPr bwMode="auto">
            <a:xfrm>
              <a:off x="9358" y="1108"/>
              <a:ext cx="131" cy="181"/>
            </a:xfrm>
            <a:custGeom>
              <a:avLst/>
              <a:gdLst>
                <a:gd name="T0" fmla="*/ 7 w 23"/>
                <a:gd name="T1" fmla="*/ 32 h 32"/>
                <a:gd name="T2" fmla="*/ 23 w 23"/>
                <a:gd name="T3" fmla="*/ 0 h 32"/>
                <a:gd name="T4" fmla="*/ 3 w 23"/>
                <a:gd name="T5" fmla="*/ 23 h 32"/>
                <a:gd name="T6" fmla="*/ 7 w 23"/>
                <a:gd name="T7" fmla="*/ 32 h 32"/>
              </a:gdLst>
              <a:ahLst/>
              <a:cxnLst>
                <a:cxn ang="0">
                  <a:pos x="T0" y="T1"/>
                </a:cxn>
                <a:cxn ang="0">
                  <a:pos x="T2" y="T3"/>
                </a:cxn>
                <a:cxn ang="0">
                  <a:pos x="T4" y="T5"/>
                </a:cxn>
                <a:cxn ang="0">
                  <a:pos x="T6" y="T7"/>
                </a:cxn>
              </a:cxnLst>
              <a:rect l="0" t="0" r="r" b="b"/>
              <a:pathLst>
                <a:path w="23" h="32">
                  <a:moveTo>
                    <a:pt x="7" y="32"/>
                  </a:moveTo>
                  <a:cubicBezTo>
                    <a:pt x="13" y="23"/>
                    <a:pt x="20" y="11"/>
                    <a:pt x="23" y="0"/>
                  </a:cubicBezTo>
                  <a:cubicBezTo>
                    <a:pt x="17" y="9"/>
                    <a:pt x="11" y="18"/>
                    <a:pt x="3" y="23"/>
                  </a:cubicBezTo>
                  <a:cubicBezTo>
                    <a:pt x="0" y="28"/>
                    <a:pt x="6" y="31"/>
                    <a:pt x="7" y="32"/>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7" name="iSḷiḍé"/>
            <p:cNvSpPr/>
            <p:nvPr/>
          </p:nvSpPr>
          <p:spPr bwMode="auto">
            <a:xfrm>
              <a:off x="9912" y="989"/>
              <a:ext cx="231" cy="250"/>
            </a:xfrm>
            <a:custGeom>
              <a:avLst/>
              <a:gdLst>
                <a:gd name="T0" fmla="*/ 9 w 41"/>
                <a:gd name="T1" fmla="*/ 38 h 44"/>
                <a:gd name="T2" fmla="*/ 22 w 41"/>
                <a:gd name="T3" fmla="*/ 33 h 44"/>
                <a:gd name="T4" fmla="*/ 12 w 41"/>
                <a:gd name="T5" fmla="*/ 44 h 44"/>
                <a:gd name="T6" fmla="*/ 29 w 41"/>
                <a:gd name="T7" fmla="*/ 31 h 44"/>
                <a:gd name="T8" fmla="*/ 39 w 41"/>
                <a:gd name="T9" fmla="*/ 26 h 44"/>
                <a:gd name="T10" fmla="*/ 40 w 41"/>
                <a:gd name="T11" fmla="*/ 22 h 44"/>
                <a:gd name="T12" fmla="*/ 39 w 41"/>
                <a:gd name="T13" fmla="*/ 22 h 44"/>
                <a:gd name="T14" fmla="*/ 36 w 41"/>
                <a:gd name="T15" fmla="*/ 24 h 44"/>
                <a:gd name="T16" fmla="*/ 34 w 41"/>
                <a:gd name="T17" fmla="*/ 23 h 44"/>
                <a:gd name="T18" fmla="*/ 37 w 41"/>
                <a:gd name="T19" fmla="*/ 18 h 44"/>
                <a:gd name="T20" fmla="*/ 40 w 41"/>
                <a:gd name="T21" fmla="*/ 14 h 44"/>
                <a:gd name="T22" fmla="*/ 37 w 41"/>
                <a:gd name="T23" fmla="*/ 0 h 44"/>
                <a:gd name="T24" fmla="*/ 29 w 41"/>
                <a:gd name="T25" fmla="*/ 23 h 44"/>
                <a:gd name="T26" fmla="*/ 23 w 41"/>
                <a:gd name="T27" fmla="*/ 27 h 44"/>
                <a:gd name="T28" fmla="*/ 6 w 41"/>
                <a:gd name="T29" fmla="*/ 29 h 44"/>
                <a:gd name="T30" fmla="*/ 4 w 41"/>
                <a:gd name="T31" fmla="*/ 28 h 44"/>
                <a:gd name="T32" fmla="*/ 6 w 41"/>
                <a:gd name="T33" fmla="*/ 37 h 44"/>
                <a:gd name="T34" fmla="*/ 9 w 41"/>
                <a:gd name="T35"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44">
                  <a:moveTo>
                    <a:pt x="9" y="38"/>
                  </a:moveTo>
                  <a:cubicBezTo>
                    <a:pt x="14" y="36"/>
                    <a:pt x="18" y="33"/>
                    <a:pt x="22" y="33"/>
                  </a:cubicBezTo>
                  <a:cubicBezTo>
                    <a:pt x="22" y="37"/>
                    <a:pt x="15" y="41"/>
                    <a:pt x="12" y="44"/>
                  </a:cubicBezTo>
                  <a:cubicBezTo>
                    <a:pt x="22" y="43"/>
                    <a:pt x="26" y="37"/>
                    <a:pt x="29" y="31"/>
                  </a:cubicBezTo>
                  <a:cubicBezTo>
                    <a:pt x="32" y="28"/>
                    <a:pt x="36" y="27"/>
                    <a:pt x="39" y="26"/>
                  </a:cubicBezTo>
                  <a:cubicBezTo>
                    <a:pt x="40" y="25"/>
                    <a:pt x="41" y="25"/>
                    <a:pt x="40" y="22"/>
                  </a:cubicBezTo>
                  <a:cubicBezTo>
                    <a:pt x="40" y="22"/>
                    <a:pt x="39" y="22"/>
                    <a:pt x="39" y="22"/>
                  </a:cubicBezTo>
                  <a:cubicBezTo>
                    <a:pt x="38" y="23"/>
                    <a:pt x="37" y="24"/>
                    <a:pt x="36" y="24"/>
                  </a:cubicBezTo>
                  <a:cubicBezTo>
                    <a:pt x="35" y="25"/>
                    <a:pt x="33" y="25"/>
                    <a:pt x="34" y="23"/>
                  </a:cubicBezTo>
                  <a:cubicBezTo>
                    <a:pt x="35" y="21"/>
                    <a:pt x="36" y="19"/>
                    <a:pt x="37" y="18"/>
                  </a:cubicBezTo>
                  <a:cubicBezTo>
                    <a:pt x="40" y="14"/>
                    <a:pt x="40" y="14"/>
                    <a:pt x="40" y="14"/>
                  </a:cubicBezTo>
                  <a:cubicBezTo>
                    <a:pt x="40" y="11"/>
                    <a:pt x="40" y="3"/>
                    <a:pt x="37" y="0"/>
                  </a:cubicBezTo>
                  <a:cubicBezTo>
                    <a:pt x="33" y="3"/>
                    <a:pt x="31" y="15"/>
                    <a:pt x="29" y="23"/>
                  </a:cubicBezTo>
                  <a:cubicBezTo>
                    <a:pt x="27" y="27"/>
                    <a:pt x="25" y="27"/>
                    <a:pt x="23" y="27"/>
                  </a:cubicBezTo>
                  <a:cubicBezTo>
                    <a:pt x="18" y="28"/>
                    <a:pt x="10" y="30"/>
                    <a:pt x="6" y="29"/>
                  </a:cubicBezTo>
                  <a:cubicBezTo>
                    <a:pt x="4" y="28"/>
                    <a:pt x="4" y="28"/>
                    <a:pt x="4" y="28"/>
                  </a:cubicBezTo>
                  <a:cubicBezTo>
                    <a:pt x="0" y="32"/>
                    <a:pt x="5" y="35"/>
                    <a:pt x="6" y="37"/>
                  </a:cubicBezTo>
                  <a:lnTo>
                    <a:pt x="9" y="38"/>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8" name="îşļíďê"/>
            <p:cNvSpPr/>
            <p:nvPr/>
          </p:nvSpPr>
          <p:spPr bwMode="auto">
            <a:xfrm>
              <a:off x="10093" y="1216"/>
              <a:ext cx="55" cy="79"/>
            </a:xfrm>
            <a:custGeom>
              <a:avLst/>
              <a:gdLst>
                <a:gd name="T0" fmla="*/ 4 w 10"/>
                <a:gd name="T1" fmla="*/ 14 h 14"/>
                <a:gd name="T2" fmla="*/ 9 w 10"/>
                <a:gd name="T3" fmla="*/ 12 h 14"/>
                <a:gd name="T4" fmla="*/ 2 w 10"/>
                <a:gd name="T5" fmla="*/ 0 h 14"/>
                <a:gd name="T6" fmla="*/ 1 w 10"/>
                <a:gd name="T7" fmla="*/ 10 h 14"/>
                <a:gd name="T8" fmla="*/ 4 w 10"/>
                <a:gd name="T9" fmla="*/ 14 h 14"/>
              </a:gdLst>
              <a:ahLst/>
              <a:cxnLst>
                <a:cxn ang="0">
                  <a:pos x="T0" y="T1"/>
                </a:cxn>
                <a:cxn ang="0">
                  <a:pos x="T2" y="T3"/>
                </a:cxn>
                <a:cxn ang="0">
                  <a:pos x="T4" y="T5"/>
                </a:cxn>
                <a:cxn ang="0">
                  <a:pos x="T6" y="T7"/>
                </a:cxn>
                <a:cxn ang="0">
                  <a:pos x="T8" y="T9"/>
                </a:cxn>
              </a:cxnLst>
              <a:rect l="0" t="0" r="r" b="b"/>
              <a:pathLst>
                <a:path w="10" h="14">
                  <a:moveTo>
                    <a:pt x="4" y="14"/>
                  </a:moveTo>
                  <a:cubicBezTo>
                    <a:pt x="6" y="14"/>
                    <a:pt x="7" y="14"/>
                    <a:pt x="9" y="12"/>
                  </a:cubicBezTo>
                  <a:cubicBezTo>
                    <a:pt x="10" y="7"/>
                    <a:pt x="8" y="2"/>
                    <a:pt x="2" y="0"/>
                  </a:cubicBezTo>
                  <a:cubicBezTo>
                    <a:pt x="0" y="3"/>
                    <a:pt x="2" y="6"/>
                    <a:pt x="1" y="10"/>
                  </a:cubicBezTo>
                  <a:cubicBezTo>
                    <a:pt x="0" y="13"/>
                    <a:pt x="3" y="12"/>
                    <a:pt x="4" y="14"/>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9" name="îš1íḍê"/>
            <p:cNvSpPr/>
            <p:nvPr/>
          </p:nvSpPr>
          <p:spPr bwMode="auto">
            <a:xfrm>
              <a:off x="10334" y="1385"/>
              <a:ext cx="52" cy="52"/>
            </a:xfrm>
            <a:custGeom>
              <a:avLst/>
              <a:gdLst>
                <a:gd name="T0" fmla="*/ 7 w 9"/>
                <a:gd name="T1" fmla="*/ 6 h 9"/>
                <a:gd name="T2" fmla="*/ 8 w 9"/>
                <a:gd name="T3" fmla="*/ 1 h 9"/>
                <a:gd name="T4" fmla="*/ 2 w 9"/>
                <a:gd name="T5" fmla="*/ 2 h 9"/>
                <a:gd name="T6" fmla="*/ 0 w 9"/>
                <a:gd name="T7" fmla="*/ 6 h 9"/>
                <a:gd name="T8" fmla="*/ 7 w 9"/>
                <a:gd name="T9" fmla="*/ 6 h 9"/>
              </a:gdLst>
              <a:ahLst/>
              <a:cxnLst>
                <a:cxn ang="0">
                  <a:pos x="T0" y="T1"/>
                </a:cxn>
                <a:cxn ang="0">
                  <a:pos x="T2" y="T3"/>
                </a:cxn>
                <a:cxn ang="0">
                  <a:pos x="T4" y="T5"/>
                </a:cxn>
                <a:cxn ang="0">
                  <a:pos x="T6" y="T7"/>
                </a:cxn>
                <a:cxn ang="0">
                  <a:pos x="T8" y="T9"/>
                </a:cxn>
              </a:cxnLst>
              <a:rect l="0" t="0" r="r" b="b"/>
              <a:pathLst>
                <a:path w="9" h="9">
                  <a:moveTo>
                    <a:pt x="7" y="6"/>
                  </a:moveTo>
                  <a:cubicBezTo>
                    <a:pt x="8" y="4"/>
                    <a:pt x="9" y="2"/>
                    <a:pt x="8" y="1"/>
                  </a:cubicBezTo>
                  <a:cubicBezTo>
                    <a:pt x="6" y="0"/>
                    <a:pt x="4" y="2"/>
                    <a:pt x="2" y="2"/>
                  </a:cubicBezTo>
                  <a:cubicBezTo>
                    <a:pt x="0" y="3"/>
                    <a:pt x="0" y="5"/>
                    <a:pt x="0" y="6"/>
                  </a:cubicBezTo>
                  <a:cubicBezTo>
                    <a:pt x="1" y="9"/>
                    <a:pt x="4" y="8"/>
                    <a:pt x="7" y="6"/>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0" name="íŝliḓê"/>
            <p:cNvSpPr/>
            <p:nvPr/>
          </p:nvSpPr>
          <p:spPr bwMode="auto">
            <a:xfrm>
              <a:off x="10250" y="1459"/>
              <a:ext cx="152" cy="154"/>
            </a:xfrm>
            <a:custGeom>
              <a:avLst/>
              <a:gdLst>
                <a:gd name="T0" fmla="*/ 6 w 27"/>
                <a:gd name="T1" fmla="*/ 10 h 27"/>
                <a:gd name="T2" fmla="*/ 14 w 27"/>
                <a:gd name="T3" fmla="*/ 14 h 27"/>
                <a:gd name="T4" fmla="*/ 9 w 27"/>
                <a:gd name="T5" fmla="*/ 18 h 27"/>
                <a:gd name="T6" fmla="*/ 4 w 27"/>
                <a:gd name="T7" fmla="*/ 16 h 27"/>
                <a:gd name="T8" fmla="*/ 2 w 27"/>
                <a:gd name="T9" fmla="*/ 17 h 27"/>
                <a:gd name="T10" fmla="*/ 8 w 27"/>
                <a:gd name="T11" fmla="*/ 27 h 27"/>
                <a:gd name="T12" fmla="*/ 22 w 27"/>
                <a:gd name="T13" fmla="*/ 17 h 27"/>
                <a:gd name="T14" fmla="*/ 25 w 27"/>
                <a:gd name="T15" fmla="*/ 18 h 27"/>
                <a:gd name="T16" fmla="*/ 26 w 27"/>
                <a:gd name="T17" fmla="*/ 16 h 27"/>
                <a:gd name="T18" fmla="*/ 24 w 27"/>
                <a:gd name="T19" fmla="*/ 14 h 27"/>
                <a:gd name="T20" fmla="*/ 24 w 27"/>
                <a:gd name="T21" fmla="*/ 11 h 27"/>
                <a:gd name="T22" fmla="*/ 23 w 27"/>
                <a:gd name="T23" fmla="*/ 9 h 27"/>
                <a:gd name="T24" fmla="*/ 19 w 27"/>
                <a:gd name="T25" fmla="*/ 12 h 27"/>
                <a:gd name="T26" fmla="*/ 11 w 27"/>
                <a:gd name="T27" fmla="*/ 7 h 27"/>
                <a:gd name="T28" fmla="*/ 4 w 27"/>
                <a:gd name="T29" fmla="*/ 2 h 27"/>
                <a:gd name="T30" fmla="*/ 0 w 27"/>
                <a:gd name="T31" fmla="*/ 3 h 27"/>
                <a:gd name="T32" fmla="*/ 6 w 27"/>
                <a:gd name="T33"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6" y="10"/>
                  </a:moveTo>
                  <a:cubicBezTo>
                    <a:pt x="9" y="11"/>
                    <a:pt x="12" y="12"/>
                    <a:pt x="14" y="14"/>
                  </a:cubicBezTo>
                  <a:cubicBezTo>
                    <a:pt x="14" y="15"/>
                    <a:pt x="11" y="17"/>
                    <a:pt x="9" y="18"/>
                  </a:cubicBezTo>
                  <a:cubicBezTo>
                    <a:pt x="7" y="19"/>
                    <a:pt x="6" y="16"/>
                    <a:pt x="4" y="16"/>
                  </a:cubicBezTo>
                  <a:cubicBezTo>
                    <a:pt x="3" y="15"/>
                    <a:pt x="2" y="15"/>
                    <a:pt x="2" y="17"/>
                  </a:cubicBezTo>
                  <a:cubicBezTo>
                    <a:pt x="4" y="20"/>
                    <a:pt x="4" y="25"/>
                    <a:pt x="8" y="27"/>
                  </a:cubicBezTo>
                  <a:cubicBezTo>
                    <a:pt x="13" y="23"/>
                    <a:pt x="17" y="20"/>
                    <a:pt x="22" y="17"/>
                  </a:cubicBezTo>
                  <a:cubicBezTo>
                    <a:pt x="25" y="18"/>
                    <a:pt x="25" y="18"/>
                    <a:pt x="25" y="18"/>
                  </a:cubicBezTo>
                  <a:cubicBezTo>
                    <a:pt x="26" y="18"/>
                    <a:pt x="27" y="17"/>
                    <a:pt x="26" y="16"/>
                  </a:cubicBezTo>
                  <a:cubicBezTo>
                    <a:pt x="26" y="16"/>
                    <a:pt x="25" y="14"/>
                    <a:pt x="24" y="14"/>
                  </a:cubicBezTo>
                  <a:cubicBezTo>
                    <a:pt x="24" y="11"/>
                    <a:pt x="24" y="11"/>
                    <a:pt x="24" y="11"/>
                  </a:cubicBezTo>
                  <a:cubicBezTo>
                    <a:pt x="23" y="9"/>
                    <a:pt x="23" y="9"/>
                    <a:pt x="23" y="9"/>
                  </a:cubicBezTo>
                  <a:cubicBezTo>
                    <a:pt x="22" y="10"/>
                    <a:pt x="20" y="11"/>
                    <a:pt x="19" y="12"/>
                  </a:cubicBezTo>
                  <a:cubicBezTo>
                    <a:pt x="16" y="10"/>
                    <a:pt x="13" y="9"/>
                    <a:pt x="11" y="7"/>
                  </a:cubicBezTo>
                  <a:cubicBezTo>
                    <a:pt x="8" y="6"/>
                    <a:pt x="6" y="4"/>
                    <a:pt x="4" y="2"/>
                  </a:cubicBezTo>
                  <a:cubicBezTo>
                    <a:pt x="1" y="0"/>
                    <a:pt x="0" y="1"/>
                    <a:pt x="0" y="3"/>
                  </a:cubicBezTo>
                  <a:cubicBezTo>
                    <a:pt x="0" y="9"/>
                    <a:pt x="3" y="10"/>
                    <a:pt x="6" y="10"/>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1" name="iṡļiḍe"/>
            <p:cNvSpPr/>
            <p:nvPr/>
          </p:nvSpPr>
          <p:spPr bwMode="auto">
            <a:xfrm>
              <a:off x="10312" y="1368"/>
              <a:ext cx="305" cy="188"/>
            </a:xfrm>
            <a:custGeom>
              <a:avLst/>
              <a:gdLst>
                <a:gd name="T0" fmla="*/ 52 w 54"/>
                <a:gd name="T1" fmla="*/ 10 h 33"/>
                <a:gd name="T2" fmla="*/ 41 w 54"/>
                <a:gd name="T3" fmla="*/ 13 h 33"/>
                <a:gd name="T4" fmla="*/ 37 w 54"/>
                <a:gd name="T5" fmla="*/ 11 h 33"/>
                <a:gd name="T6" fmla="*/ 35 w 54"/>
                <a:gd name="T7" fmla="*/ 12 h 33"/>
                <a:gd name="T8" fmla="*/ 29 w 54"/>
                <a:gd name="T9" fmla="*/ 15 h 33"/>
                <a:gd name="T10" fmla="*/ 28 w 54"/>
                <a:gd name="T11" fmla="*/ 13 h 33"/>
                <a:gd name="T12" fmla="*/ 23 w 54"/>
                <a:gd name="T13" fmla="*/ 15 h 33"/>
                <a:gd name="T14" fmla="*/ 19 w 54"/>
                <a:gd name="T15" fmla="*/ 15 h 33"/>
                <a:gd name="T16" fmla="*/ 26 w 54"/>
                <a:gd name="T17" fmla="*/ 0 h 33"/>
                <a:gd name="T18" fmla="*/ 19 w 54"/>
                <a:gd name="T19" fmla="*/ 6 h 33"/>
                <a:gd name="T20" fmla="*/ 14 w 54"/>
                <a:gd name="T21" fmla="*/ 10 h 33"/>
                <a:gd name="T22" fmla="*/ 10 w 54"/>
                <a:gd name="T23" fmla="*/ 15 h 33"/>
                <a:gd name="T24" fmla="*/ 17 w 54"/>
                <a:gd name="T25" fmla="*/ 16 h 33"/>
                <a:gd name="T26" fmla="*/ 24 w 54"/>
                <a:gd name="T27" fmla="*/ 19 h 33"/>
                <a:gd name="T28" fmla="*/ 23 w 54"/>
                <a:gd name="T29" fmla="*/ 23 h 33"/>
                <a:gd name="T30" fmla="*/ 3 w 54"/>
                <a:gd name="T31" fmla="*/ 13 h 33"/>
                <a:gd name="T32" fmla="*/ 0 w 54"/>
                <a:gd name="T33" fmla="*/ 15 h 33"/>
                <a:gd name="T34" fmla="*/ 4 w 54"/>
                <a:gd name="T35" fmla="*/ 21 h 33"/>
                <a:gd name="T36" fmla="*/ 8 w 54"/>
                <a:gd name="T37" fmla="*/ 22 h 33"/>
                <a:gd name="T38" fmla="*/ 24 w 54"/>
                <a:gd name="T39" fmla="*/ 27 h 33"/>
                <a:gd name="T40" fmla="*/ 14 w 54"/>
                <a:gd name="T41" fmla="*/ 26 h 33"/>
                <a:gd name="T42" fmla="*/ 21 w 54"/>
                <a:gd name="T43" fmla="*/ 30 h 33"/>
                <a:gd name="T44" fmla="*/ 29 w 54"/>
                <a:gd name="T45" fmla="*/ 33 h 33"/>
                <a:gd name="T46" fmla="*/ 34 w 54"/>
                <a:gd name="T47" fmla="*/ 28 h 33"/>
                <a:gd name="T48" fmla="*/ 45 w 54"/>
                <a:gd name="T49" fmla="*/ 28 h 33"/>
                <a:gd name="T50" fmla="*/ 46 w 54"/>
                <a:gd name="T51" fmla="*/ 23 h 33"/>
                <a:gd name="T52" fmla="*/ 42 w 54"/>
                <a:gd name="T53" fmla="*/ 19 h 33"/>
                <a:gd name="T54" fmla="*/ 43 w 54"/>
                <a:gd name="T55" fmla="*/ 18 h 33"/>
                <a:gd name="T56" fmla="*/ 50 w 54"/>
                <a:gd name="T57" fmla="*/ 17 h 33"/>
                <a:gd name="T58" fmla="*/ 52 w 54"/>
                <a:gd name="T59" fmla="*/ 10 h 33"/>
                <a:gd name="T60" fmla="*/ 38 w 54"/>
                <a:gd name="T61" fmla="*/ 23 h 33"/>
                <a:gd name="T62" fmla="*/ 30 w 54"/>
                <a:gd name="T63" fmla="*/ 24 h 33"/>
                <a:gd name="T64" fmla="*/ 33 w 54"/>
                <a:gd name="T65" fmla="*/ 23 h 33"/>
                <a:gd name="T66" fmla="*/ 35 w 54"/>
                <a:gd name="T67" fmla="*/ 21 h 33"/>
                <a:gd name="T68" fmla="*/ 31 w 54"/>
                <a:gd name="T69" fmla="*/ 20 h 33"/>
                <a:gd name="T70" fmla="*/ 30 w 54"/>
                <a:gd name="T71" fmla="*/ 19 h 33"/>
                <a:gd name="T72" fmla="*/ 33 w 54"/>
                <a:gd name="T73" fmla="*/ 17 h 33"/>
                <a:gd name="T74" fmla="*/ 37 w 54"/>
                <a:gd name="T75" fmla="*/ 17 h 33"/>
                <a:gd name="T76" fmla="*/ 38 w 54"/>
                <a:gd name="T77"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4" h="33">
                  <a:moveTo>
                    <a:pt x="52" y="10"/>
                  </a:moveTo>
                  <a:cubicBezTo>
                    <a:pt x="49" y="11"/>
                    <a:pt x="45" y="11"/>
                    <a:pt x="41" y="13"/>
                  </a:cubicBezTo>
                  <a:cubicBezTo>
                    <a:pt x="39" y="13"/>
                    <a:pt x="38" y="12"/>
                    <a:pt x="37" y="11"/>
                  </a:cubicBezTo>
                  <a:cubicBezTo>
                    <a:pt x="35" y="11"/>
                    <a:pt x="34" y="11"/>
                    <a:pt x="35" y="12"/>
                  </a:cubicBezTo>
                  <a:cubicBezTo>
                    <a:pt x="33" y="14"/>
                    <a:pt x="31" y="15"/>
                    <a:pt x="29" y="15"/>
                  </a:cubicBezTo>
                  <a:cubicBezTo>
                    <a:pt x="28" y="13"/>
                    <a:pt x="28" y="13"/>
                    <a:pt x="28" y="13"/>
                  </a:cubicBezTo>
                  <a:cubicBezTo>
                    <a:pt x="25" y="12"/>
                    <a:pt x="25" y="14"/>
                    <a:pt x="23" y="15"/>
                  </a:cubicBezTo>
                  <a:cubicBezTo>
                    <a:pt x="23" y="14"/>
                    <a:pt x="19" y="16"/>
                    <a:pt x="19" y="15"/>
                  </a:cubicBezTo>
                  <a:cubicBezTo>
                    <a:pt x="21" y="11"/>
                    <a:pt x="26" y="5"/>
                    <a:pt x="26" y="0"/>
                  </a:cubicBezTo>
                  <a:cubicBezTo>
                    <a:pt x="23" y="0"/>
                    <a:pt x="22" y="3"/>
                    <a:pt x="19" y="6"/>
                  </a:cubicBezTo>
                  <a:cubicBezTo>
                    <a:pt x="14" y="10"/>
                    <a:pt x="14" y="10"/>
                    <a:pt x="14" y="10"/>
                  </a:cubicBezTo>
                  <a:cubicBezTo>
                    <a:pt x="12" y="12"/>
                    <a:pt x="10" y="13"/>
                    <a:pt x="10" y="15"/>
                  </a:cubicBezTo>
                  <a:cubicBezTo>
                    <a:pt x="12" y="15"/>
                    <a:pt x="14" y="16"/>
                    <a:pt x="17" y="16"/>
                  </a:cubicBezTo>
                  <a:cubicBezTo>
                    <a:pt x="20" y="18"/>
                    <a:pt x="21" y="19"/>
                    <a:pt x="24" y="19"/>
                  </a:cubicBezTo>
                  <a:cubicBezTo>
                    <a:pt x="25" y="21"/>
                    <a:pt x="24" y="22"/>
                    <a:pt x="23" y="23"/>
                  </a:cubicBezTo>
                  <a:cubicBezTo>
                    <a:pt x="16" y="20"/>
                    <a:pt x="9" y="16"/>
                    <a:pt x="3" y="13"/>
                  </a:cubicBezTo>
                  <a:cubicBezTo>
                    <a:pt x="1" y="13"/>
                    <a:pt x="1" y="14"/>
                    <a:pt x="0" y="15"/>
                  </a:cubicBezTo>
                  <a:cubicBezTo>
                    <a:pt x="2" y="17"/>
                    <a:pt x="3" y="20"/>
                    <a:pt x="4" y="21"/>
                  </a:cubicBezTo>
                  <a:cubicBezTo>
                    <a:pt x="8" y="22"/>
                    <a:pt x="8" y="22"/>
                    <a:pt x="8" y="22"/>
                  </a:cubicBezTo>
                  <a:cubicBezTo>
                    <a:pt x="9" y="22"/>
                    <a:pt x="20" y="25"/>
                    <a:pt x="24" y="27"/>
                  </a:cubicBezTo>
                  <a:cubicBezTo>
                    <a:pt x="23" y="29"/>
                    <a:pt x="15" y="25"/>
                    <a:pt x="14" y="26"/>
                  </a:cubicBezTo>
                  <a:cubicBezTo>
                    <a:pt x="16" y="29"/>
                    <a:pt x="19" y="28"/>
                    <a:pt x="21" y="30"/>
                  </a:cubicBezTo>
                  <a:cubicBezTo>
                    <a:pt x="24" y="31"/>
                    <a:pt x="27" y="32"/>
                    <a:pt x="29" y="33"/>
                  </a:cubicBezTo>
                  <a:cubicBezTo>
                    <a:pt x="31" y="31"/>
                    <a:pt x="32" y="28"/>
                    <a:pt x="34" y="28"/>
                  </a:cubicBezTo>
                  <a:cubicBezTo>
                    <a:pt x="37" y="28"/>
                    <a:pt x="42" y="30"/>
                    <a:pt x="45" y="28"/>
                  </a:cubicBezTo>
                  <a:cubicBezTo>
                    <a:pt x="45" y="26"/>
                    <a:pt x="46" y="24"/>
                    <a:pt x="46" y="23"/>
                  </a:cubicBezTo>
                  <a:cubicBezTo>
                    <a:pt x="45" y="21"/>
                    <a:pt x="42" y="20"/>
                    <a:pt x="42" y="19"/>
                  </a:cubicBezTo>
                  <a:cubicBezTo>
                    <a:pt x="42" y="19"/>
                    <a:pt x="42" y="18"/>
                    <a:pt x="43" y="18"/>
                  </a:cubicBezTo>
                  <a:cubicBezTo>
                    <a:pt x="46" y="18"/>
                    <a:pt x="48" y="18"/>
                    <a:pt x="50" y="17"/>
                  </a:cubicBezTo>
                  <a:cubicBezTo>
                    <a:pt x="51" y="18"/>
                    <a:pt x="54" y="12"/>
                    <a:pt x="52" y="10"/>
                  </a:cubicBezTo>
                  <a:close/>
                  <a:moveTo>
                    <a:pt x="38" y="23"/>
                  </a:moveTo>
                  <a:cubicBezTo>
                    <a:pt x="36" y="24"/>
                    <a:pt x="33" y="24"/>
                    <a:pt x="30" y="24"/>
                  </a:cubicBezTo>
                  <a:cubicBezTo>
                    <a:pt x="29" y="23"/>
                    <a:pt x="32" y="23"/>
                    <a:pt x="33" y="23"/>
                  </a:cubicBezTo>
                  <a:cubicBezTo>
                    <a:pt x="34" y="22"/>
                    <a:pt x="34" y="22"/>
                    <a:pt x="35" y="21"/>
                  </a:cubicBezTo>
                  <a:cubicBezTo>
                    <a:pt x="34" y="20"/>
                    <a:pt x="33" y="19"/>
                    <a:pt x="31" y="20"/>
                  </a:cubicBezTo>
                  <a:cubicBezTo>
                    <a:pt x="30" y="20"/>
                    <a:pt x="29" y="19"/>
                    <a:pt x="30" y="19"/>
                  </a:cubicBezTo>
                  <a:cubicBezTo>
                    <a:pt x="31" y="19"/>
                    <a:pt x="32" y="18"/>
                    <a:pt x="33" y="17"/>
                  </a:cubicBezTo>
                  <a:cubicBezTo>
                    <a:pt x="34" y="17"/>
                    <a:pt x="35" y="17"/>
                    <a:pt x="37" y="17"/>
                  </a:cubicBezTo>
                  <a:cubicBezTo>
                    <a:pt x="37" y="19"/>
                    <a:pt x="39" y="21"/>
                    <a:pt x="38" y="2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2" name="ï$ļïdé"/>
            <p:cNvSpPr/>
            <p:nvPr/>
          </p:nvSpPr>
          <p:spPr bwMode="auto">
            <a:xfrm>
              <a:off x="8754" y="785"/>
              <a:ext cx="1958" cy="1968"/>
            </a:xfrm>
            <a:custGeom>
              <a:avLst/>
              <a:gdLst>
                <a:gd name="T0" fmla="*/ 174 w 347"/>
                <a:gd name="T1" fmla="*/ 0 h 347"/>
                <a:gd name="T2" fmla="*/ 0 w 347"/>
                <a:gd name="T3" fmla="*/ 173 h 347"/>
                <a:gd name="T4" fmla="*/ 174 w 347"/>
                <a:gd name="T5" fmla="*/ 347 h 347"/>
                <a:gd name="T6" fmla="*/ 347 w 347"/>
                <a:gd name="T7" fmla="*/ 173 h 347"/>
                <a:gd name="T8" fmla="*/ 174 w 347"/>
                <a:gd name="T9" fmla="*/ 0 h 347"/>
                <a:gd name="T10" fmla="*/ 174 w 347"/>
                <a:gd name="T11" fmla="*/ 343 h 347"/>
                <a:gd name="T12" fmla="*/ 4 w 347"/>
                <a:gd name="T13" fmla="*/ 173 h 347"/>
                <a:gd name="T14" fmla="*/ 174 w 347"/>
                <a:gd name="T15" fmla="*/ 4 h 347"/>
                <a:gd name="T16" fmla="*/ 343 w 347"/>
                <a:gd name="T17" fmla="*/ 173 h 347"/>
                <a:gd name="T18" fmla="*/ 174 w 347"/>
                <a:gd name="T19" fmla="*/ 34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7" h="347">
                  <a:moveTo>
                    <a:pt x="174" y="0"/>
                  </a:moveTo>
                  <a:cubicBezTo>
                    <a:pt x="78" y="0"/>
                    <a:pt x="0" y="78"/>
                    <a:pt x="0" y="173"/>
                  </a:cubicBezTo>
                  <a:cubicBezTo>
                    <a:pt x="0" y="269"/>
                    <a:pt x="78" y="347"/>
                    <a:pt x="174" y="347"/>
                  </a:cubicBezTo>
                  <a:cubicBezTo>
                    <a:pt x="269" y="347"/>
                    <a:pt x="347" y="269"/>
                    <a:pt x="347" y="173"/>
                  </a:cubicBezTo>
                  <a:cubicBezTo>
                    <a:pt x="347" y="78"/>
                    <a:pt x="269" y="0"/>
                    <a:pt x="174" y="0"/>
                  </a:cubicBezTo>
                  <a:close/>
                  <a:moveTo>
                    <a:pt x="174" y="343"/>
                  </a:moveTo>
                  <a:cubicBezTo>
                    <a:pt x="80" y="343"/>
                    <a:pt x="4" y="267"/>
                    <a:pt x="4" y="173"/>
                  </a:cubicBezTo>
                  <a:cubicBezTo>
                    <a:pt x="4" y="80"/>
                    <a:pt x="80" y="4"/>
                    <a:pt x="174" y="4"/>
                  </a:cubicBezTo>
                  <a:cubicBezTo>
                    <a:pt x="267" y="4"/>
                    <a:pt x="343" y="80"/>
                    <a:pt x="343" y="173"/>
                  </a:cubicBezTo>
                  <a:cubicBezTo>
                    <a:pt x="343" y="267"/>
                    <a:pt x="267" y="343"/>
                    <a:pt x="174" y="34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3" name="íšlíḓe"/>
            <p:cNvSpPr/>
            <p:nvPr/>
          </p:nvSpPr>
          <p:spPr bwMode="auto">
            <a:xfrm>
              <a:off x="9194" y="1221"/>
              <a:ext cx="1085" cy="930"/>
            </a:xfrm>
            <a:custGeom>
              <a:avLst/>
              <a:gdLst>
                <a:gd name="T0" fmla="*/ 28 w 192"/>
                <a:gd name="T1" fmla="*/ 164 h 164"/>
                <a:gd name="T2" fmla="*/ 31 w 192"/>
                <a:gd name="T3" fmla="*/ 164 h 164"/>
                <a:gd name="T4" fmla="*/ 2 w 192"/>
                <a:gd name="T5" fmla="*/ 96 h 164"/>
                <a:gd name="T6" fmla="*/ 96 w 192"/>
                <a:gd name="T7" fmla="*/ 2 h 164"/>
                <a:gd name="T8" fmla="*/ 190 w 192"/>
                <a:gd name="T9" fmla="*/ 96 h 164"/>
                <a:gd name="T10" fmla="*/ 160 w 192"/>
                <a:gd name="T11" fmla="*/ 164 h 164"/>
                <a:gd name="T12" fmla="*/ 163 w 192"/>
                <a:gd name="T13" fmla="*/ 164 h 164"/>
                <a:gd name="T14" fmla="*/ 192 w 192"/>
                <a:gd name="T15" fmla="*/ 96 h 164"/>
                <a:gd name="T16" fmla="*/ 96 w 192"/>
                <a:gd name="T17" fmla="*/ 0 h 164"/>
                <a:gd name="T18" fmla="*/ 0 w 192"/>
                <a:gd name="T19" fmla="*/ 96 h 164"/>
                <a:gd name="T20" fmla="*/ 28 w 192"/>
                <a:gd name="T21"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 h="164">
                  <a:moveTo>
                    <a:pt x="28" y="164"/>
                  </a:moveTo>
                  <a:cubicBezTo>
                    <a:pt x="31" y="164"/>
                    <a:pt x="31" y="164"/>
                    <a:pt x="31" y="164"/>
                  </a:cubicBezTo>
                  <a:cubicBezTo>
                    <a:pt x="13" y="147"/>
                    <a:pt x="2" y="123"/>
                    <a:pt x="2" y="96"/>
                  </a:cubicBezTo>
                  <a:cubicBezTo>
                    <a:pt x="2" y="45"/>
                    <a:pt x="44" y="2"/>
                    <a:pt x="96" y="2"/>
                  </a:cubicBezTo>
                  <a:cubicBezTo>
                    <a:pt x="147" y="2"/>
                    <a:pt x="190" y="45"/>
                    <a:pt x="190" y="96"/>
                  </a:cubicBezTo>
                  <a:cubicBezTo>
                    <a:pt x="190" y="123"/>
                    <a:pt x="178" y="147"/>
                    <a:pt x="160" y="164"/>
                  </a:cubicBezTo>
                  <a:cubicBezTo>
                    <a:pt x="163" y="164"/>
                    <a:pt x="163" y="164"/>
                    <a:pt x="163" y="164"/>
                  </a:cubicBezTo>
                  <a:cubicBezTo>
                    <a:pt x="181" y="147"/>
                    <a:pt x="192" y="123"/>
                    <a:pt x="192" y="96"/>
                  </a:cubicBezTo>
                  <a:cubicBezTo>
                    <a:pt x="192" y="43"/>
                    <a:pt x="148" y="0"/>
                    <a:pt x="96" y="0"/>
                  </a:cubicBezTo>
                  <a:cubicBezTo>
                    <a:pt x="43" y="0"/>
                    <a:pt x="0" y="43"/>
                    <a:pt x="0" y="96"/>
                  </a:cubicBezTo>
                  <a:cubicBezTo>
                    <a:pt x="0" y="123"/>
                    <a:pt x="11" y="147"/>
                    <a:pt x="28" y="164"/>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4" name="ïṣļïḍê"/>
            <p:cNvSpPr/>
            <p:nvPr/>
          </p:nvSpPr>
          <p:spPr bwMode="auto">
            <a:xfrm>
              <a:off x="10401" y="1914"/>
              <a:ext cx="210" cy="114"/>
            </a:xfrm>
            <a:custGeom>
              <a:avLst/>
              <a:gdLst>
                <a:gd name="T0" fmla="*/ 36 w 37"/>
                <a:gd name="T1" fmla="*/ 20 h 20"/>
                <a:gd name="T2" fmla="*/ 22 w 37"/>
                <a:gd name="T3" fmla="*/ 16 h 20"/>
                <a:gd name="T4" fmla="*/ 0 w 37"/>
                <a:gd name="T5" fmla="*/ 20 h 20"/>
                <a:gd name="T6" fmla="*/ 1 w 37"/>
                <a:gd name="T7" fmla="*/ 16 h 20"/>
                <a:gd name="T8" fmla="*/ 12 w 37"/>
                <a:gd name="T9" fmla="*/ 14 h 20"/>
                <a:gd name="T10" fmla="*/ 19 w 37"/>
                <a:gd name="T11" fmla="*/ 14 h 20"/>
                <a:gd name="T12" fmla="*/ 13 w 37"/>
                <a:gd name="T13" fmla="*/ 10 h 20"/>
                <a:gd name="T14" fmla="*/ 5 w 37"/>
                <a:gd name="T15" fmla="*/ 3 h 20"/>
                <a:gd name="T16" fmla="*/ 6 w 37"/>
                <a:gd name="T17" fmla="*/ 0 h 20"/>
                <a:gd name="T18" fmla="*/ 23 w 37"/>
                <a:gd name="T19" fmla="*/ 13 h 20"/>
                <a:gd name="T20" fmla="*/ 37 w 37"/>
                <a:gd name="T21" fmla="*/ 17 h 20"/>
                <a:gd name="T22" fmla="*/ 36 w 37"/>
                <a:gd name="T2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20">
                  <a:moveTo>
                    <a:pt x="36" y="20"/>
                  </a:moveTo>
                  <a:cubicBezTo>
                    <a:pt x="22" y="16"/>
                    <a:pt x="22" y="16"/>
                    <a:pt x="22" y="16"/>
                  </a:cubicBezTo>
                  <a:cubicBezTo>
                    <a:pt x="0" y="20"/>
                    <a:pt x="0" y="20"/>
                    <a:pt x="0" y="20"/>
                  </a:cubicBezTo>
                  <a:cubicBezTo>
                    <a:pt x="1" y="16"/>
                    <a:pt x="1" y="16"/>
                    <a:pt x="1" y="16"/>
                  </a:cubicBezTo>
                  <a:cubicBezTo>
                    <a:pt x="12" y="14"/>
                    <a:pt x="12" y="14"/>
                    <a:pt x="12" y="14"/>
                  </a:cubicBezTo>
                  <a:cubicBezTo>
                    <a:pt x="14" y="14"/>
                    <a:pt x="17" y="14"/>
                    <a:pt x="19" y="14"/>
                  </a:cubicBezTo>
                  <a:cubicBezTo>
                    <a:pt x="17" y="13"/>
                    <a:pt x="15" y="11"/>
                    <a:pt x="13" y="10"/>
                  </a:cubicBezTo>
                  <a:cubicBezTo>
                    <a:pt x="5" y="3"/>
                    <a:pt x="5" y="3"/>
                    <a:pt x="5" y="3"/>
                  </a:cubicBezTo>
                  <a:cubicBezTo>
                    <a:pt x="6" y="0"/>
                    <a:pt x="6" y="0"/>
                    <a:pt x="6" y="0"/>
                  </a:cubicBezTo>
                  <a:cubicBezTo>
                    <a:pt x="23" y="13"/>
                    <a:pt x="23" y="13"/>
                    <a:pt x="23" y="13"/>
                  </a:cubicBezTo>
                  <a:cubicBezTo>
                    <a:pt x="37" y="17"/>
                    <a:pt x="37" y="17"/>
                    <a:pt x="37" y="17"/>
                  </a:cubicBezTo>
                  <a:lnTo>
                    <a:pt x="36" y="20"/>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grpSp>
      <p:sp>
        <p:nvSpPr>
          <p:cNvPr id="14" name="椭圆 13"/>
          <p:cNvSpPr/>
          <p:nvPr/>
        </p:nvSpPr>
        <p:spPr>
          <a:xfrm>
            <a:off x="1939336" y="2420811"/>
            <a:ext cx="1592179" cy="1592179"/>
          </a:xfrm>
          <a:prstGeom prst="ellipse">
            <a:avLst/>
          </a:prstGeom>
          <a:solidFill>
            <a:srgbClr val="1F4D8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1</a:t>
            </a:r>
            <a:endParaRPr lang="zh-CN" altLang="en-US" sz="96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89592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62526BE-01A7-82F5-6083-FFF14CDD1E3D}"/>
              </a:ext>
            </a:extLst>
          </p:cNvPr>
          <p:cNvPicPr>
            <a:picLocks noChangeAspect="1"/>
          </p:cNvPicPr>
          <p:nvPr/>
        </p:nvPicPr>
        <p:blipFill rotWithShape="1">
          <a:blip r:embed="rId3"/>
          <a:srcRect b="78925"/>
          <a:stretch/>
        </p:blipFill>
        <p:spPr>
          <a:xfrm>
            <a:off x="0" y="-50505"/>
            <a:ext cx="12192000" cy="1445342"/>
          </a:xfrm>
          <a:prstGeom prst="rect">
            <a:avLst/>
          </a:prstGeom>
        </p:spPr>
      </p:pic>
      <p:sp>
        <p:nvSpPr>
          <p:cNvPr id="6" name="矩形 5">
            <a:extLst>
              <a:ext uri="{FF2B5EF4-FFF2-40B4-BE49-F238E27FC236}">
                <a16:creationId xmlns:a16="http://schemas.microsoft.com/office/drawing/2014/main" id="{AE0BEF8B-9810-5916-6E79-EE67DE66724E}"/>
              </a:ext>
            </a:extLst>
          </p:cNvPr>
          <p:cNvSpPr/>
          <p:nvPr/>
        </p:nvSpPr>
        <p:spPr>
          <a:xfrm>
            <a:off x="497839" y="71718"/>
            <a:ext cx="11096513" cy="81728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nSpc>
                <a:spcPct val="150000"/>
              </a:lnSpc>
            </a:pPr>
            <a:r>
              <a:rPr lang="zh-CN" altLang="en-US" sz="3600" b="1" dirty="0">
                <a:solidFill>
                  <a:srgbClr val="1B4975"/>
                </a:solidFill>
                <a:latin typeface="+mn-ea"/>
              </a:rPr>
              <a:t>进度汇报</a:t>
            </a:r>
            <a:endParaRPr lang="en-US" altLang="zh-CN" sz="3600" b="1" dirty="0">
              <a:solidFill>
                <a:srgbClr val="1B4975"/>
              </a:solidFill>
              <a:latin typeface="+mn-ea"/>
            </a:endParaRPr>
          </a:p>
        </p:txBody>
      </p:sp>
      <p:sp>
        <p:nvSpPr>
          <p:cNvPr id="8" name="矩形 7"/>
          <p:cNvSpPr/>
          <p:nvPr/>
        </p:nvSpPr>
        <p:spPr>
          <a:xfrm>
            <a:off x="407334" y="1517060"/>
            <a:ext cx="11784665" cy="4505721"/>
          </a:xfrm>
          <a:prstGeom prst="rect">
            <a:avLst/>
          </a:prstGeom>
        </p:spPr>
        <p:txBody>
          <a:bodyPr wrap="square">
            <a:spAutoFit/>
          </a:bodyPr>
          <a:lstStyle/>
          <a:p>
            <a:pPr lvl="0" eaLnBrk="0" fontAlgn="base" hangingPunct="0">
              <a:lnSpc>
                <a:spcPct val="150000"/>
              </a:lnSpc>
              <a:spcBef>
                <a:spcPct val="0"/>
              </a:spcBef>
              <a:spcAft>
                <a:spcPct val="0"/>
              </a:spcAft>
            </a:pPr>
            <a:r>
              <a:rPr lang="en-US" altLang="zh-CN" b="1" dirty="0">
                <a:latin typeface="Arial" panose="020B0604020202020204" pitchFamily="34" charset="0"/>
              </a:rPr>
              <a:t>1.</a:t>
            </a:r>
            <a:r>
              <a:rPr lang="zh-CN" altLang="en-US" b="1" dirty="0">
                <a:latin typeface="Arial" panose="020B0604020202020204" pitchFamily="34" charset="0"/>
              </a:rPr>
              <a:t>模型理解</a:t>
            </a:r>
            <a:endParaRPr lang="zh-CN" altLang="zh-CN" dirty="0">
              <a:latin typeface="Arial" panose="020B0604020202020204" pitchFamily="34" charset="0"/>
            </a:endParaRPr>
          </a:p>
          <a:p>
            <a:pPr marL="285750" lvl="0" indent="-285750" eaLnBrk="0" fontAlgn="base" hangingPunct="0">
              <a:lnSpc>
                <a:spcPct val="150000"/>
              </a:lnSpc>
              <a:spcBef>
                <a:spcPct val="0"/>
              </a:spcBef>
              <a:spcAft>
                <a:spcPct val="0"/>
              </a:spcAft>
              <a:buFont typeface="Wingdings" panose="05000000000000000000" pitchFamily="2" charset="2"/>
              <a:buChar char="Ø"/>
            </a:pPr>
            <a:r>
              <a:rPr lang="zh-CN" altLang="en-US" dirty="0">
                <a:latin typeface="Arial" panose="020B0604020202020204" pitchFamily="34" charset="0"/>
              </a:rPr>
              <a:t>阅读论文，理解</a:t>
            </a:r>
            <a:r>
              <a:rPr lang="en-US" altLang="zh-CN" dirty="0" err="1">
                <a:latin typeface="Arial" panose="020B0604020202020204" pitchFamily="34" charset="0"/>
              </a:rPr>
              <a:t>DiffusionSat</a:t>
            </a:r>
            <a:r>
              <a:rPr lang="zh-CN" altLang="en-US" dirty="0">
                <a:latin typeface="Arial" panose="020B0604020202020204" pitchFamily="34" charset="0"/>
              </a:rPr>
              <a:t>的模型架构、应用场景</a:t>
            </a:r>
            <a:r>
              <a:rPr lang="zh-CN" altLang="zh-CN" dirty="0">
                <a:latin typeface="Arial" panose="020B0604020202020204" pitchFamily="34" charset="0"/>
              </a:rPr>
              <a:t>。</a:t>
            </a:r>
          </a:p>
          <a:p>
            <a:pPr marL="285750" indent="-285750" eaLnBrk="0" fontAlgn="base" hangingPunct="0">
              <a:lnSpc>
                <a:spcPct val="150000"/>
              </a:lnSpc>
              <a:spcBef>
                <a:spcPct val="0"/>
              </a:spcBef>
              <a:spcAft>
                <a:spcPts val="1200"/>
              </a:spcAft>
              <a:buFont typeface="Wingdings" panose="05000000000000000000" pitchFamily="2" charset="2"/>
              <a:buChar char="Ø"/>
            </a:pPr>
            <a:r>
              <a:rPr lang="en-US" altLang="zh-CN" dirty="0" err="1">
                <a:latin typeface="Arial" panose="020B0604020202020204" pitchFamily="34" charset="0"/>
              </a:rPr>
              <a:t>DiffusionSat</a:t>
            </a:r>
            <a:r>
              <a:rPr lang="zh-CN" altLang="en-US" dirty="0">
                <a:latin typeface="Arial" panose="020B0604020202020204" pitchFamily="34" charset="0"/>
              </a:rPr>
              <a:t>的下游任务包括解决</a:t>
            </a:r>
            <a:r>
              <a:rPr lang="zh-CN" altLang="en-US" b="0" i="0" dirty="0">
                <a:solidFill>
                  <a:srgbClr val="1F2328"/>
                </a:solidFill>
                <a:effectLst/>
                <a:highlight>
                  <a:srgbClr val="FFFFFF"/>
                </a:highlight>
                <a:latin typeface="-apple-system"/>
              </a:rPr>
              <a:t>单图像生成、解决超分辨率、时间预测</a:t>
            </a:r>
            <a:r>
              <a:rPr lang="en-US" altLang="zh-CN" b="0" i="0" dirty="0">
                <a:solidFill>
                  <a:srgbClr val="1F2328"/>
                </a:solidFill>
                <a:effectLst/>
                <a:highlight>
                  <a:srgbClr val="FFFFFF"/>
                </a:highlight>
                <a:latin typeface="-apple-system"/>
              </a:rPr>
              <a:t>/</a:t>
            </a:r>
            <a:r>
              <a:rPr lang="zh-CN" altLang="en-US" b="0" i="0" dirty="0">
                <a:solidFill>
                  <a:srgbClr val="1F2328"/>
                </a:solidFill>
                <a:effectLst/>
                <a:highlight>
                  <a:srgbClr val="FFFFFF"/>
                </a:highlight>
                <a:latin typeface="-apple-system"/>
              </a:rPr>
              <a:t>插值和修复等逆问题，其中</a:t>
            </a:r>
            <a:r>
              <a:rPr lang="zh-CN" altLang="en-US" b="1" i="0" dirty="0">
                <a:solidFill>
                  <a:srgbClr val="1F2328"/>
                </a:solidFill>
                <a:effectLst/>
                <a:highlight>
                  <a:srgbClr val="FFFFFF"/>
                </a:highlight>
                <a:latin typeface="-apple-system"/>
              </a:rPr>
              <a:t>时序修复</a:t>
            </a:r>
            <a:r>
              <a:rPr lang="zh-CN" altLang="en-US" i="0" dirty="0">
                <a:solidFill>
                  <a:srgbClr val="1F2328"/>
                </a:solidFill>
                <a:effectLst/>
                <a:highlight>
                  <a:srgbClr val="FFFFFF"/>
                </a:highlight>
                <a:latin typeface="-apple-system"/>
              </a:rPr>
              <a:t>与我们的工作是高度重合的</a:t>
            </a:r>
            <a:r>
              <a:rPr lang="zh-CN" altLang="zh-CN" dirty="0">
                <a:latin typeface="Arial" panose="020B0604020202020204" pitchFamily="34" charset="0"/>
              </a:rPr>
              <a:t>。</a:t>
            </a:r>
            <a:endParaRPr lang="en-US" altLang="zh-CN" dirty="0">
              <a:latin typeface="Arial" panose="020B0604020202020204" pitchFamily="34" charset="0"/>
            </a:endParaRPr>
          </a:p>
          <a:p>
            <a:pPr eaLnBrk="0" fontAlgn="base" hangingPunct="0">
              <a:lnSpc>
                <a:spcPct val="150000"/>
              </a:lnSpc>
              <a:spcBef>
                <a:spcPct val="0"/>
              </a:spcBef>
              <a:spcAft>
                <a:spcPct val="0"/>
              </a:spcAft>
            </a:pPr>
            <a:r>
              <a:rPr lang="en-US" altLang="zh-CN" b="1" dirty="0">
                <a:latin typeface="Arial" panose="020B0604020202020204" pitchFamily="34" charset="0"/>
              </a:rPr>
              <a:t>2.</a:t>
            </a:r>
            <a:r>
              <a:rPr lang="zh-CN" altLang="en-US" b="1" dirty="0">
                <a:latin typeface="Arial" panose="020B0604020202020204" pitchFamily="34" charset="0"/>
              </a:rPr>
              <a:t>模型部署</a:t>
            </a:r>
            <a:endParaRPr lang="zh-CN" altLang="zh-CN" dirty="0">
              <a:latin typeface="Arial" panose="020B0604020202020204" pitchFamily="34" charset="0"/>
            </a:endParaRPr>
          </a:p>
          <a:p>
            <a:pPr marL="285750" lvl="0" indent="-285750" eaLnBrk="0" fontAlgn="base" hangingPunct="0">
              <a:lnSpc>
                <a:spcPct val="150000"/>
              </a:lnSpc>
              <a:spcBef>
                <a:spcPct val="0"/>
              </a:spcBef>
              <a:spcAft>
                <a:spcPct val="0"/>
              </a:spcAft>
              <a:buFont typeface="Wingdings" panose="05000000000000000000" pitchFamily="2" charset="2"/>
              <a:buChar char="Ø"/>
            </a:pPr>
            <a:r>
              <a:rPr lang="zh-CN" altLang="en-US" dirty="0">
                <a:latin typeface="Arial" panose="020B0604020202020204" pitchFamily="34" charset="0"/>
              </a:rPr>
              <a:t>在服务器端完成</a:t>
            </a:r>
            <a:r>
              <a:rPr lang="en-US" altLang="zh-CN" dirty="0" err="1">
                <a:latin typeface="Arial" panose="020B0604020202020204" pitchFamily="34" charset="0"/>
              </a:rPr>
              <a:t>DiffusionSat</a:t>
            </a:r>
            <a:r>
              <a:rPr lang="zh-CN" altLang="en-US" dirty="0">
                <a:latin typeface="Arial" panose="020B0604020202020204" pitchFamily="34" charset="0"/>
              </a:rPr>
              <a:t>的部署，实现文生图的功能</a:t>
            </a:r>
            <a:r>
              <a:rPr lang="zh-CN" altLang="zh-CN" dirty="0">
                <a:latin typeface="Arial" panose="020B0604020202020204" pitchFamily="34" charset="0"/>
              </a:rPr>
              <a:t>。</a:t>
            </a:r>
            <a:endParaRPr lang="en-US" altLang="zh-CN" dirty="0">
              <a:latin typeface="Arial" panose="020B0604020202020204" pitchFamily="34" charset="0"/>
            </a:endParaRPr>
          </a:p>
          <a:p>
            <a:pPr marL="285750" lvl="0" indent="-285750" eaLnBrk="0" fontAlgn="base" hangingPunct="0">
              <a:lnSpc>
                <a:spcPct val="150000"/>
              </a:lnSpc>
              <a:spcBef>
                <a:spcPct val="0"/>
              </a:spcBef>
              <a:spcAft>
                <a:spcPct val="0"/>
              </a:spcAft>
              <a:buFont typeface="Wingdings" panose="05000000000000000000" pitchFamily="2" charset="2"/>
              <a:buChar char="Ø"/>
            </a:pPr>
            <a:r>
              <a:rPr lang="zh-CN" altLang="en-US" dirty="0">
                <a:latin typeface="Arial" panose="020B0604020202020204" pitchFamily="34" charset="0"/>
              </a:rPr>
              <a:t>在服务器端完成</a:t>
            </a:r>
            <a:r>
              <a:rPr lang="en-US" altLang="zh-CN" dirty="0">
                <a:latin typeface="Arial" panose="020B0604020202020204" pitchFamily="34" charset="0"/>
              </a:rPr>
              <a:t>Stable Diffusion V3</a:t>
            </a:r>
            <a:r>
              <a:rPr lang="zh-CN" altLang="en-US" dirty="0">
                <a:latin typeface="Arial" panose="020B0604020202020204" pitchFamily="34" charset="0"/>
              </a:rPr>
              <a:t>的部署。</a:t>
            </a:r>
            <a:endParaRPr lang="en-US" altLang="zh-CN" dirty="0">
              <a:latin typeface="Arial" panose="020B0604020202020204" pitchFamily="34" charset="0"/>
            </a:endParaRPr>
          </a:p>
          <a:p>
            <a:pPr marL="285750" lvl="0" indent="-285750" eaLnBrk="0" fontAlgn="base" hangingPunct="0">
              <a:lnSpc>
                <a:spcPct val="150000"/>
              </a:lnSpc>
              <a:spcBef>
                <a:spcPct val="0"/>
              </a:spcBef>
              <a:spcAft>
                <a:spcPts val="1200"/>
              </a:spcAft>
              <a:buFont typeface="Wingdings" panose="05000000000000000000" pitchFamily="2" charset="2"/>
              <a:buChar char="Ø"/>
            </a:pPr>
            <a:r>
              <a:rPr lang="zh-CN" altLang="en-US" dirty="0">
                <a:latin typeface="Arial" panose="020B0604020202020204" pitchFamily="34" charset="0"/>
              </a:rPr>
              <a:t>尝试在服务器部署其他版本的</a:t>
            </a:r>
            <a:r>
              <a:rPr lang="en-US" altLang="zh-CN" dirty="0">
                <a:latin typeface="Arial" panose="020B0604020202020204" pitchFamily="34" charset="0"/>
              </a:rPr>
              <a:t>Stable Diffusion</a:t>
            </a:r>
            <a:r>
              <a:rPr lang="zh-CN" altLang="en-US" dirty="0">
                <a:latin typeface="Arial" panose="020B0604020202020204" pitchFamily="34" charset="0"/>
              </a:rPr>
              <a:t>，并在</a:t>
            </a:r>
            <a:r>
              <a:rPr lang="en-US" altLang="zh-CN" dirty="0">
                <a:latin typeface="Arial" panose="020B0604020202020204" pitchFamily="34" charset="0"/>
              </a:rPr>
              <a:t>SD</a:t>
            </a:r>
            <a:r>
              <a:rPr lang="zh-CN" altLang="en-US" dirty="0">
                <a:latin typeface="Arial" panose="020B0604020202020204" pitchFamily="34" charset="0"/>
              </a:rPr>
              <a:t>网页端生成图像，与</a:t>
            </a:r>
            <a:r>
              <a:rPr lang="en-US" altLang="zh-CN" dirty="0" err="1">
                <a:latin typeface="Arial" panose="020B0604020202020204" pitchFamily="34" charset="0"/>
              </a:rPr>
              <a:t>DiffusionSat</a:t>
            </a:r>
            <a:r>
              <a:rPr lang="zh-CN" altLang="en-US" dirty="0">
                <a:latin typeface="Arial" panose="020B0604020202020204" pitchFamily="34" charset="0"/>
              </a:rPr>
              <a:t>进行对比实验。</a:t>
            </a:r>
            <a:endParaRPr lang="zh-CN" altLang="zh-CN" dirty="0">
              <a:latin typeface="Arial" panose="020B0604020202020204" pitchFamily="34" charset="0"/>
            </a:endParaRPr>
          </a:p>
          <a:p>
            <a:pPr lvl="0" eaLnBrk="0" fontAlgn="base" hangingPunct="0">
              <a:lnSpc>
                <a:spcPct val="150000"/>
              </a:lnSpc>
              <a:spcBef>
                <a:spcPct val="0"/>
              </a:spcBef>
              <a:spcAft>
                <a:spcPct val="0"/>
              </a:spcAft>
            </a:pPr>
            <a:r>
              <a:rPr lang="en-US" altLang="zh-CN" b="1" dirty="0">
                <a:latin typeface="Arial" panose="020B0604020202020204" pitchFamily="34" charset="0"/>
              </a:rPr>
              <a:t>3.</a:t>
            </a:r>
            <a:r>
              <a:rPr lang="zh-CN" altLang="en-US" b="1" dirty="0">
                <a:latin typeface="Arial" panose="020B0604020202020204" pitchFamily="34" charset="0"/>
              </a:rPr>
              <a:t>数据集上传</a:t>
            </a:r>
            <a:endParaRPr lang="zh-CN" altLang="zh-CN" dirty="0">
              <a:latin typeface="Arial" panose="020B0604020202020204" pitchFamily="34" charset="0"/>
            </a:endParaRPr>
          </a:p>
          <a:p>
            <a:pPr marL="285750" lvl="0" indent="-285750" eaLnBrk="0" fontAlgn="base" hangingPunct="0">
              <a:lnSpc>
                <a:spcPct val="150000"/>
              </a:lnSpc>
              <a:spcBef>
                <a:spcPct val="0"/>
              </a:spcBef>
              <a:spcAft>
                <a:spcPct val="0"/>
              </a:spcAft>
              <a:buFont typeface="Wingdings" panose="05000000000000000000" pitchFamily="2" charset="2"/>
              <a:buChar char="Ø"/>
            </a:pPr>
            <a:r>
              <a:rPr lang="zh-CN" altLang="en-US" dirty="0">
                <a:latin typeface="Arial" panose="020B0604020202020204" pitchFamily="34" charset="0"/>
              </a:rPr>
              <a:t>在服务器端上传遥感数据集，包括</a:t>
            </a:r>
            <a:r>
              <a:rPr lang="en-US" altLang="zh-CN" dirty="0" err="1">
                <a:latin typeface="Arial" panose="020B0604020202020204" pitchFamily="34" charset="0"/>
              </a:rPr>
              <a:t>xBD</a:t>
            </a:r>
            <a:r>
              <a:rPr lang="zh-CN" altLang="en-US" dirty="0">
                <a:latin typeface="Arial" panose="020B0604020202020204" pitchFamily="34" charset="0"/>
              </a:rPr>
              <a:t>，</a:t>
            </a:r>
            <a:r>
              <a:rPr lang="en-US" altLang="zh-CN" dirty="0" err="1">
                <a:latin typeface="Arial" panose="020B0604020202020204" pitchFamily="34" charset="0"/>
              </a:rPr>
              <a:t>Massachusetts_Buildings_Dataset</a:t>
            </a:r>
            <a:r>
              <a:rPr lang="zh-CN" altLang="en-US" dirty="0">
                <a:latin typeface="Arial" panose="020B0604020202020204" pitchFamily="34" charset="0"/>
              </a:rPr>
              <a:t>等</a:t>
            </a:r>
            <a:r>
              <a:rPr lang="zh-CN" altLang="zh-CN" dirty="0">
                <a:latin typeface="Arial" panose="020B0604020202020204" pitchFamily="34" charset="0"/>
              </a:rPr>
              <a:t>。</a:t>
            </a:r>
          </a:p>
        </p:txBody>
      </p:sp>
    </p:spTree>
    <p:extLst>
      <p:ext uri="{BB962C8B-B14F-4D97-AF65-F5344CB8AC3E}">
        <p14:creationId xmlns:p14="http://schemas.microsoft.com/office/powerpoint/2010/main" val="798988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11D1E0C-7208-96DE-694B-33403F545096}"/>
              </a:ext>
            </a:extLst>
          </p:cNvPr>
          <p:cNvPicPr>
            <a:picLocks noChangeAspect="1"/>
          </p:cNvPicPr>
          <p:nvPr/>
        </p:nvPicPr>
        <p:blipFill rotWithShape="1">
          <a:blip r:embed="rId3"/>
          <a:srcRect b="78925"/>
          <a:stretch/>
        </p:blipFill>
        <p:spPr>
          <a:xfrm>
            <a:off x="0" y="-47031"/>
            <a:ext cx="12192000" cy="1445342"/>
          </a:xfrm>
          <a:prstGeom prst="rect">
            <a:avLst/>
          </a:prstGeom>
        </p:spPr>
      </p:pic>
      <p:sp>
        <p:nvSpPr>
          <p:cNvPr id="5" name="矩形 4">
            <a:extLst>
              <a:ext uri="{FF2B5EF4-FFF2-40B4-BE49-F238E27FC236}">
                <a16:creationId xmlns:a16="http://schemas.microsoft.com/office/drawing/2014/main" id="{23B0A268-D346-5FA4-FBBD-152509EDFD00}"/>
              </a:ext>
            </a:extLst>
          </p:cNvPr>
          <p:cNvSpPr/>
          <p:nvPr/>
        </p:nvSpPr>
        <p:spPr>
          <a:xfrm>
            <a:off x="497839" y="71718"/>
            <a:ext cx="11096513" cy="81728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nSpc>
                <a:spcPct val="150000"/>
              </a:lnSpc>
            </a:pPr>
            <a:r>
              <a:rPr lang="zh-CN" altLang="en-US" sz="3600" b="1" dirty="0">
                <a:solidFill>
                  <a:srgbClr val="1B4975"/>
                </a:solidFill>
                <a:latin typeface="+mn-ea"/>
              </a:rPr>
              <a:t>进度汇报：样例对比</a:t>
            </a:r>
            <a:endParaRPr lang="en-US" altLang="zh-CN" sz="3600" b="1" dirty="0">
              <a:solidFill>
                <a:schemeClr val="accent1">
                  <a:lumMod val="75000"/>
                </a:schemeClr>
              </a:solidFill>
            </a:endParaRPr>
          </a:p>
        </p:txBody>
      </p:sp>
      <p:pic>
        <p:nvPicPr>
          <p:cNvPr id="14" name="图片 13">
            <a:extLst>
              <a:ext uri="{FF2B5EF4-FFF2-40B4-BE49-F238E27FC236}">
                <a16:creationId xmlns:a16="http://schemas.microsoft.com/office/drawing/2014/main" id="{D12B33FE-490B-1137-90F4-E1EA48CCBDE6}"/>
              </a:ext>
            </a:extLst>
          </p:cNvPr>
          <p:cNvPicPr>
            <a:picLocks noChangeAspect="1"/>
          </p:cNvPicPr>
          <p:nvPr/>
        </p:nvPicPr>
        <p:blipFill>
          <a:blip r:embed="rId4"/>
          <a:stretch>
            <a:fillRect/>
          </a:stretch>
        </p:blipFill>
        <p:spPr>
          <a:xfrm>
            <a:off x="1078862" y="1641155"/>
            <a:ext cx="10215224" cy="5020954"/>
          </a:xfrm>
          <a:prstGeom prst="rect">
            <a:avLst/>
          </a:prstGeom>
        </p:spPr>
      </p:pic>
      <p:sp>
        <p:nvSpPr>
          <p:cNvPr id="15" name="矩形 14">
            <a:extLst>
              <a:ext uri="{FF2B5EF4-FFF2-40B4-BE49-F238E27FC236}">
                <a16:creationId xmlns:a16="http://schemas.microsoft.com/office/drawing/2014/main" id="{F1AE0011-EC92-5E1C-70A1-E2867F87C872}"/>
              </a:ext>
            </a:extLst>
          </p:cNvPr>
          <p:cNvSpPr/>
          <p:nvPr/>
        </p:nvSpPr>
        <p:spPr>
          <a:xfrm>
            <a:off x="8234591" y="1961207"/>
            <a:ext cx="1716803" cy="719847"/>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5D8AB1B1-18A4-66F1-594C-808BB1BAE7CD}"/>
              </a:ext>
            </a:extLst>
          </p:cNvPr>
          <p:cNvSpPr/>
          <p:nvPr/>
        </p:nvSpPr>
        <p:spPr>
          <a:xfrm>
            <a:off x="5656763" y="1592047"/>
            <a:ext cx="1716803" cy="657702"/>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01684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11D1E0C-7208-96DE-694B-33403F545096}"/>
              </a:ext>
            </a:extLst>
          </p:cNvPr>
          <p:cNvPicPr>
            <a:picLocks noChangeAspect="1"/>
          </p:cNvPicPr>
          <p:nvPr/>
        </p:nvPicPr>
        <p:blipFill rotWithShape="1">
          <a:blip r:embed="rId3"/>
          <a:srcRect b="78925"/>
          <a:stretch/>
        </p:blipFill>
        <p:spPr>
          <a:xfrm>
            <a:off x="0" y="-47031"/>
            <a:ext cx="12192000" cy="1445342"/>
          </a:xfrm>
          <a:prstGeom prst="rect">
            <a:avLst/>
          </a:prstGeom>
        </p:spPr>
      </p:pic>
      <p:sp>
        <p:nvSpPr>
          <p:cNvPr id="5" name="矩形 4">
            <a:extLst>
              <a:ext uri="{FF2B5EF4-FFF2-40B4-BE49-F238E27FC236}">
                <a16:creationId xmlns:a16="http://schemas.microsoft.com/office/drawing/2014/main" id="{23B0A268-D346-5FA4-FBBD-152509EDFD00}"/>
              </a:ext>
            </a:extLst>
          </p:cNvPr>
          <p:cNvSpPr/>
          <p:nvPr/>
        </p:nvSpPr>
        <p:spPr>
          <a:xfrm>
            <a:off x="497839" y="71718"/>
            <a:ext cx="11096513" cy="81728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nSpc>
                <a:spcPct val="150000"/>
              </a:lnSpc>
            </a:pPr>
            <a:r>
              <a:rPr lang="zh-CN" altLang="en-US" sz="3600" b="1" dirty="0">
                <a:solidFill>
                  <a:srgbClr val="1B4975"/>
                </a:solidFill>
                <a:latin typeface="+mn-ea"/>
              </a:rPr>
              <a:t>进度汇报：样例对比（一）</a:t>
            </a:r>
            <a:endParaRPr lang="en-US" altLang="zh-CN" sz="3600" b="1" dirty="0">
              <a:solidFill>
                <a:schemeClr val="accent1">
                  <a:lumMod val="75000"/>
                </a:schemeClr>
              </a:solidFill>
            </a:endParaRPr>
          </a:p>
        </p:txBody>
      </p:sp>
      <p:sp>
        <p:nvSpPr>
          <p:cNvPr id="10" name="矩形 9"/>
          <p:cNvSpPr/>
          <p:nvPr/>
        </p:nvSpPr>
        <p:spPr>
          <a:xfrm>
            <a:off x="229130" y="1158973"/>
            <a:ext cx="11962869" cy="873572"/>
          </a:xfrm>
          <a:prstGeom prst="rect">
            <a:avLst/>
          </a:prstGeom>
        </p:spPr>
        <p:txBody>
          <a:bodyPr wrap="square">
            <a:spAutoFit/>
          </a:bodyPr>
          <a:lstStyle/>
          <a:p>
            <a:pPr marL="285750" lvl="0" indent="-285750" eaLnBrk="0" fontAlgn="base" hangingPunct="0">
              <a:lnSpc>
                <a:spcPct val="150000"/>
              </a:lnSpc>
              <a:spcBef>
                <a:spcPct val="0"/>
              </a:spcBef>
              <a:spcAft>
                <a:spcPct val="0"/>
              </a:spcAft>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Prompt:</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 satellite image of a crop field being flooded in India</a:t>
            </a:r>
          </a:p>
          <a:p>
            <a:pPr marL="285750" lvl="0" indent="-285750" eaLnBrk="0" fontAlgn="base" hangingPunct="0">
              <a:lnSpc>
                <a:spcPct val="150000"/>
              </a:lnSpc>
              <a:spcBef>
                <a:spcPct val="0"/>
              </a:spcBef>
              <a:spcAft>
                <a:spcPct val="0"/>
              </a:spcAft>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Metadata(Only for </a:t>
            </a:r>
            <a:r>
              <a:rPr lang="en-US" altLang="zh-CN" dirty="0" err="1">
                <a:latin typeface="Times New Roman" panose="02020603050405020304" pitchFamily="18" charset="0"/>
                <a:cs typeface="Times New Roman" panose="02020603050405020304" pitchFamily="18" charset="0"/>
              </a:rPr>
              <a:t>DiffusionSat</a:t>
            </a:r>
            <a:r>
              <a:rPr lang="en-US" altLang="zh-CN" dirty="0">
                <a:latin typeface="Times New Roman" panose="02020603050405020304" pitchFamily="18" charset="0"/>
                <a:cs typeface="Times New Roman" panose="02020603050405020304" pitchFamily="18" charset="0"/>
              </a:rPr>
              <a:t>): [83.2925, 26.9625, 0.31, 0, 2017, 3, 3]</a:t>
            </a:r>
            <a:endParaRPr lang="zh-CN" altLang="zh-CN"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88BD3109-95BA-BA82-3D56-DC2BB290783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92911" y="2475371"/>
            <a:ext cx="1883044" cy="1883044"/>
          </a:xfrm>
          <a:prstGeom prst="rect">
            <a:avLst/>
          </a:prstGeom>
        </p:spPr>
      </p:pic>
      <p:pic>
        <p:nvPicPr>
          <p:cNvPr id="8" name="图片 7">
            <a:extLst>
              <a:ext uri="{FF2B5EF4-FFF2-40B4-BE49-F238E27FC236}">
                <a16:creationId xmlns:a16="http://schemas.microsoft.com/office/drawing/2014/main" id="{60851BBC-B0E5-37BA-055B-1DBE48CE4FD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35570" y="2475372"/>
            <a:ext cx="1883044" cy="1883044"/>
          </a:xfrm>
          <a:prstGeom prst="rect">
            <a:avLst/>
          </a:prstGeom>
        </p:spPr>
      </p:pic>
      <p:pic>
        <p:nvPicPr>
          <p:cNvPr id="13" name="图片 12">
            <a:extLst>
              <a:ext uri="{FF2B5EF4-FFF2-40B4-BE49-F238E27FC236}">
                <a16:creationId xmlns:a16="http://schemas.microsoft.com/office/drawing/2014/main" id="{CEDE6393-E424-76F1-2259-4BA96316225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06014" y="2465482"/>
            <a:ext cx="1883045" cy="1883045"/>
          </a:xfrm>
          <a:prstGeom prst="rect">
            <a:avLst/>
          </a:prstGeom>
        </p:spPr>
      </p:pic>
      <p:sp>
        <p:nvSpPr>
          <p:cNvPr id="18" name="文本框 17">
            <a:extLst>
              <a:ext uri="{FF2B5EF4-FFF2-40B4-BE49-F238E27FC236}">
                <a16:creationId xmlns:a16="http://schemas.microsoft.com/office/drawing/2014/main" id="{62F02DA9-BE51-E54A-F3E7-2F5E2FB72925}"/>
              </a:ext>
            </a:extLst>
          </p:cNvPr>
          <p:cNvSpPr txBox="1"/>
          <p:nvPr/>
        </p:nvSpPr>
        <p:spPr>
          <a:xfrm>
            <a:off x="2920133" y="4411221"/>
            <a:ext cx="1479892" cy="553998"/>
          </a:xfrm>
          <a:prstGeom prst="rect">
            <a:avLst/>
          </a:prstGeom>
          <a:noFill/>
        </p:spPr>
        <p:txBody>
          <a:bodyPr wrap="none" rtlCol="0">
            <a:spAutoFit/>
          </a:bodyPr>
          <a:lstStyle/>
          <a:p>
            <a:pPr algn="ctr"/>
            <a:r>
              <a:rPr lang="en-US" altLang="zh-CN" sz="1600" dirty="0" err="1">
                <a:solidFill>
                  <a:srgbClr val="7030A0"/>
                </a:solidFill>
                <a:latin typeface="Times New Roman" panose="02020603050405020304" pitchFamily="18" charset="0"/>
                <a:cs typeface="Times New Roman" panose="02020603050405020304" pitchFamily="18" charset="0"/>
              </a:rPr>
              <a:t>xBD</a:t>
            </a:r>
            <a:r>
              <a:rPr lang="en-US" altLang="zh-CN" sz="1600" dirty="0">
                <a:solidFill>
                  <a:srgbClr val="7030A0"/>
                </a:solidFill>
                <a:latin typeface="Times New Roman" panose="02020603050405020304" pitchFamily="18" charset="0"/>
                <a:cs typeface="Times New Roman" panose="02020603050405020304" pitchFamily="18" charset="0"/>
              </a:rPr>
              <a:t>: </a:t>
            </a:r>
            <a:r>
              <a:rPr lang="en-US" altLang="zh-CN" sz="1600" dirty="0" err="1">
                <a:solidFill>
                  <a:srgbClr val="7030A0"/>
                </a:solidFill>
                <a:latin typeface="Times New Roman" panose="02020603050405020304" pitchFamily="18" charset="0"/>
                <a:cs typeface="Times New Roman" panose="02020603050405020304" pitchFamily="18" charset="0"/>
              </a:rPr>
              <a:t>pre_flood</a:t>
            </a:r>
            <a:endParaRPr lang="en-US" altLang="zh-CN" sz="1600" dirty="0">
              <a:solidFill>
                <a:srgbClr val="7030A0"/>
              </a:solidFill>
              <a:latin typeface="Times New Roman" panose="02020603050405020304" pitchFamily="18" charset="0"/>
              <a:cs typeface="Times New Roman" panose="02020603050405020304" pitchFamily="18" charset="0"/>
            </a:endParaRPr>
          </a:p>
          <a:p>
            <a:pPr algn="ctr"/>
            <a:r>
              <a:rPr lang="en-US" altLang="zh-CN" sz="1400" dirty="0">
                <a:solidFill>
                  <a:srgbClr val="7030A0"/>
                </a:solidFill>
                <a:latin typeface="Times New Roman" panose="02020603050405020304" pitchFamily="18" charset="0"/>
                <a:cs typeface="Times New Roman" panose="02020603050405020304" pitchFamily="18" charset="0"/>
              </a:rPr>
              <a:t>(reference image)</a:t>
            </a:r>
            <a:endParaRPr lang="zh-CN" altLang="en-US" sz="1400" dirty="0">
              <a:solidFill>
                <a:srgbClr val="7030A0"/>
              </a:solidFill>
              <a:latin typeface="Times New Roman" panose="02020603050405020304" pitchFamily="18" charset="0"/>
              <a:cs typeface="Times New Roman" panose="02020603050405020304" pitchFamily="18" charset="0"/>
            </a:endParaRPr>
          </a:p>
        </p:txBody>
      </p:sp>
      <p:sp>
        <p:nvSpPr>
          <p:cNvPr id="19" name="文本框 18">
            <a:extLst>
              <a:ext uri="{FF2B5EF4-FFF2-40B4-BE49-F238E27FC236}">
                <a16:creationId xmlns:a16="http://schemas.microsoft.com/office/drawing/2014/main" id="{8F409E12-0E85-9FA3-1A04-D38D3D4304DB}"/>
              </a:ext>
            </a:extLst>
          </p:cNvPr>
          <p:cNvSpPr txBox="1"/>
          <p:nvPr/>
        </p:nvSpPr>
        <p:spPr>
          <a:xfrm>
            <a:off x="5097070" y="4412497"/>
            <a:ext cx="1560042" cy="338554"/>
          </a:xfrm>
          <a:prstGeom prst="rect">
            <a:avLst/>
          </a:prstGeom>
          <a:noFill/>
        </p:spPr>
        <p:txBody>
          <a:bodyPr wrap="none" rtlCol="0">
            <a:spAutoFit/>
          </a:bodyPr>
          <a:lstStyle/>
          <a:p>
            <a:r>
              <a:rPr lang="en-US" altLang="zh-CN" sz="1600" dirty="0" err="1">
                <a:latin typeface="Times New Roman" panose="02020603050405020304" pitchFamily="18" charset="0"/>
                <a:cs typeface="Times New Roman" panose="02020603050405020304" pitchFamily="18" charset="0"/>
              </a:rPr>
              <a:t>xBD</a:t>
            </a:r>
            <a:r>
              <a:rPr lang="en-US" altLang="zh-CN" sz="1600" dirty="0">
                <a:latin typeface="Times New Roman" panose="02020603050405020304" pitchFamily="18" charset="0"/>
                <a:cs typeface="Times New Roman" panose="02020603050405020304" pitchFamily="18" charset="0"/>
              </a:rPr>
              <a:t>: </a:t>
            </a:r>
            <a:r>
              <a:rPr lang="en-US" altLang="zh-CN" sz="1600" dirty="0" err="1">
                <a:latin typeface="Times New Roman" panose="02020603050405020304" pitchFamily="18" charset="0"/>
                <a:cs typeface="Times New Roman" panose="02020603050405020304" pitchFamily="18" charset="0"/>
              </a:rPr>
              <a:t>post_flood</a:t>
            </a:r>
            <a:endParaRPr lang="zh-CN" altLang="en-US" sz="1600" dirty="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6EB02959-1553-8751-BA64-8CFB48E4AC16}"/>
              </a:ext>
            </a:extLst>
          </p:cNvPr>
          <p:cNvSpPr txBox="1"/>
          <p:nvPr/>
        </p:nvSpPr>
        <p:spPr>
          <a:xfrm>
            <a:off x="383748" y="4411821"/>
            <a:ext cx="1800493" cy="338554"/>
          </a:xfrm>
          <a:prstGeom prst="rect">
            <a:avLst/>
          </a:prstGeom>
          <a:noFill/>
        </p:spPr>
        <p:txBody>
          <a:bodyPr wrap="none" rtlCol="0">
            <a:spAutoFit/>
          </a:bodyPr>
          <a:lstStyle/>
          <a:p>
            <a:r>
              <a:rPr lang="en-US" altLang="zh-CN" sz="1600" dirty="0">
                <a:solidFill>
                  <a:srgbClr val="0070C0"/>
                </a:solidFill>
                <a:latin typeface="Times New Roman" panose="02020603050405020304" pitchFamily="18" charset="0"/>
                <a:cs typeface="Times New Roman" panose="02020603050405020304" pitchFamily="18" charset="0"/>
              </a:rPr>
              <a:t>Real world(2017/3)</a:t>
            </a:r>
            <a:endParaRPr lang="zh-CN" altLang="en-US" sz="1600" dirty="0">
              <a:solidFill>
                <a:srgbClr val="0070C0"/>
              </a:solidFill>
              <a:latin typeface="Times New Roman" panose="02020603050405020304" pitchFamily="18" charset="0"/>
              <a:cs typeface="Times New Roman" panose="02020603050405020304" pitchFamily="18" charset="0"/>
            </a:endParaRPr>
          </a:p>
        </p:txBody>
      </p:sp>
      <p:sp>
        <p:nvSpPr>
          <p:cNvPr id="24" name="文本框 23">
            <a:extLst>
              <a:ext uri="{FF2B5EF4-FFF2-40B4-BE49-F238E27FC236}">
                <a16:creationId xmlns:a16="http://schemas.microsoft.com/office/drawing/2014/main" id="{4D15E6AB-0A8B-3842-C1E9-256E85459C7B}"/>
              </a:ext>
            </a:extLst>
          </p:cNvPr>
          <p:cNvSpPr txBox="1"/>
          <p:nvPr/>
        </p:nvSpPr>
        <p:spPr>
          <a:xfrm>
            <a:off x="7139101" y="4400533"/>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V2</a:t>
            </a:r>
            <a:endParaRPr lang="zh-CN" altLang="en-US" sz="1600" dirty="0">
              <a:latin typeface="Times New Roman" panose="02020603050405020304" pitchFamily="18" charset="0"/>
              <a:cs typeface="Times New Roman" panose="02020603050405020304" pitchFamily="18" charset="0"/>
            </a:endParaRPr>
          </a:p>
        </p:txBody>
      </p:sp>
      <p:pic>
        <p:nvPicPr>
          <p:cNvPr id="28" name="图片 27">
            <a:extLst>
              <a:ext uri="{FF2B5EF4-FFF2-40B4-BE49-F238E27FC236}">
                <a16:creationId xmlns:a16="http://schemas.microsoft.com/office/drawing/2014/main" id="{245B5DC3-F9B1-5DDA-F556-12B181D5BC8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46537" y="2470427"/>
            <a:ext cx="1883045" cy="1883044"/>
          </a:xfrm>
          <a:prstGeom prst="rect">
            <a:avLst/>
          </a:prstGeom>
        </p:spPr>
      </p:pic>
      <p:pic>
        <p:nvPicPr>
          <p:cNvPr id="30" name="图片 29">
            <a:extLst>
              <a:ext uri="{FF2B5EF4-FFF2-40B4-BE49-F238E27FC236}">
                <a16:creationId xmlns:a16="http://schemas.microsoft.com/office/drawing/2014/main" id="{BC76E825-A515-15A5-EBC1-E380035683D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651293" y="2101347"/>
            <a:ext cx="1878100" cy="1878100"/>
          </a:xfrm>
          <a:prstGeom prst="rect">
            <a:avLst/>
          </a:prstGeom>
        </p:spPr>
      </p:pic>
      <p:sp>
        <p:nvSpPr>
          <p:cNvPr id="31" name="文本框 30">
            <a:extLst>
              <a:ext uri="{FF2B5EF4-FFF2-40B4-BE49-F238E27FC236}">
                <a16:creationId xmlns:a16="http://schemas.microsoft.com/office/drawing/2014/main" id="{67F868C8-08F4-DE75-6E5C-618CEFC23016}"/>
              </a:ext>
            </a:extLst>
          </p:cNvPr>
          <p:cNvSpPr txBox="1"/>
          <p:nvPr/>
        </p:nvSpPr>
        <p:spPr>
          <a:xfrm>
            <a:off x="9981782" y="4031454"/>
            <a:ext cx="1232517" cy="338554"/>
          </a:xfrm>
          <a:prstGeom prst="rect">
            <a:avLst/>
          </a:prstGeom>
          <a:noFill/>
        </p:spPr>
        <p:txBody>
          <a:bodyPr wrap="none" rtlCol="0">
            <a:spAutoFit/>
          </a:bodyPr>
          <a:lstStyle/>
          <a:p>
            <a:r>
              <a:rPr lang="en-US" altLang="zh-CN" sz="1600" dirty="0" err="1">
                <a:solidFill>
                  <a:srgbClr val="FF0000"/>
                </a:solidFill>
                <a:latin typeface="Times New Roman" panose="02020603050405020304" pitchFamily="18" charset="0"/>
                <a:cs typeface="Times New Roman" panose="02020603050405020304" pitchFamily="18" charset="0"/>
              </a:rPr>
              <a:t>DiffusionSat</a:t>
            </a:r>
            <a:endParaRPr lang="zh-CN" altLang="en-US" sz="1600" dirty="0">
              <a:solidFill>
                <a:srgbClr val="FF0000"/>
              </a:solidFill>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41A41DAF-2ACC-8951-CE37-CB5FA26E4362}"/>
              </a:ext>
            </a:extLst>
          </p:cNvPr>
          <p:cNvSpPr txBox="1"/>
          <p:nvPr/>
        </p:nvSpPr>
        <p:spPr>
          <a:xfrm>
            <a:off x="346537" y="6509283"/>
            <a:ext cx="5170389" cy="553998"/>
          </a:xfrm>
          <a:prstGeom prst="rect">
            <a:avLst/>
          </a:prstGeom>
          <a:noFill/>
        </p:spPr>
        <p:txBody>
          <a:bodyPr wrap="square" rtlCol="0">
            <a:spAutoFit/>
          </a:bodyPr>
          <a:lstStyle/>
          <a:p>
            <a:r>
              <a:rPr lang="en-US" altLang="zh-CN" sz="1200" dirty="0">
                <a:solidFill>
                  <a:srgbClr val="7F7F7F"/>
                </a:solidFill>
                <a:latin typeface="Times New Roman" panose="02020603050405020304" pitchFamily="18" charset="0"/>
                <a:cs typeface="Times New Roman" panose="02020603050405020304" pitchFamily="18" charset="0"/>
              </a:rPr>
              <a:t>Real world source:</a:t>
            </a:r>
            <a:r>
              <a:rPr lang="en-US" altLang="zh-CN" sz="1200" dirty="0">
                <a:solidFill>
                  <a:srgbClr val="0563C1"/>
                </a:solidFill>
                <a:highlight>
                  <a:srgbClr val="FFFFFF"/>
                </a:highlight>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https://earth.google.com</a:t>
            </a:r>
            <a:endParaRPr lang="en-US" altLang="zh-CN" sz="1200" dirty="0">
              <a:solidFill>
                <a:srgbClr val="7F7F7F"/>
              </a:solidFill>
              <a:highlight>
                <a:srgbClr val="FFFFFF"/>
              </a:highlight>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endParaRPr>
          </a:p>
          <a:p>
            <a:endParaRPr lang="zh-CN" altLang="en-US" dirty="0"/>
          </a:p>
        </p:txBody>
      </p:sp>
      <p:pic>
        <p:nvPicPr>
          <p:cNvPr id="7" name="图片 6">
            <a:extLst>
              <a:ext uri="{FF2B5EF4-FFF2-40B4-BE49-F238E27FC236}">
                <a16:creationId xmlns:a16="http://schemas.microsoft.com/office/drawing/2014/main" id="{72005D6B-C4F2-3BC2-0FEE-D9370F76D5F5}"/>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651293" y="4422015"/>
            <a:ext cx="1878100" cy="1878100"/>
          </a:xfrm>
          <a:prstGeom prst="rect">
            <a:avLst/>
          </a:prstGeom>
        </p:spPr>
      </p:pic>
      <p:sp>
        <p:nvSpPr>
          <p:cNvPr id="9" name="文本框 8">
            <a:extLst>
              <a:ext uri="{FF2B5EF4-FFF2-40B4-BE49-F238E27FC236}">
                <a16:creationId xmlns:a16="http://schemas.microsoft.com/office/drawing/2014/main" id="{B1AC15F8-5790-87B6-7574-BE23383C3E85}"/>
              </a:ext>
            </a:extLst>
          </p:cNvPr>
          <p:cNvSpPr txBox="1"/>
          <p:nvPr/>
        </p:nvSpPr>
        <p:spPr>
          <a:xfrm>
            <a:off x="9127764" y="6300115"/>
            <a:ext cx="2940552" cy="553998"/>
          </a:xfrm>
          <a:prstGeom prst="rect">
            <a:avLst/>
          </a:prstGeom>
          <a:noFill/>
        </p:spPr>
        <p:txBody>
          <a:bodyPr wrap="square" rtlCol="0">
            <a:spAutoFit/>
          </a:bodyPr>
          <a:lstStyle/>
          <a:p>
            <a:pPr algn="ctr"/>
            <a:r>
              <a:rPr lang="en-US" altLang="zh-CN" sz="1600" dirty="0" err="1">
                <a:solidFill>
                  <a:srgbClr val="FF0000"/>
                </a:solidFill>
                <a:latin typeface="Times New Roman" panose="02020603050405020304" pitchFamily="18" charset="0"/>
                <a:cs typeface="Times New Roman" panose="02020603050405020304" pitchFamily="18" charset="0"/>
              </a:rPr>
              <a:t>DiffusionSat</a:t>
            </a:r>
            <a:endParaRPr lang="en-US" altLang="zh-CN" sz="1600" dirty="0">
              <a:solidFill>
                <a:srgbClr val="FF0000"/>
              </a:solidFill>
              <a:latin typeface="Times New Roman" panose="02020603050405020304" pitchFamily="18" charset="0"/>
              <a:cs typeface="Times New Roman" panose="02020603050405020304" pitchFamily="18" charset="0"/>
            </a:endParaRPr>
          </a:p>
          <a:p>
            <a:pPr algn="ctr"/>
            <a:r>
              <a:rPr lang="en-US" altLang="zh-CN" sz="1400" dirty="0">
                <a:solidFill>
                  <a:srgbClr val="FF0000"/>
                </a:solidFill>
                <a:latin typeface="Times New Roman" panose="02020603050405020304" pitchFamily="18" charset="0"/>
                <a:cs typeface="Times New Roman" panose="02020603050405020304" pitchFamily="18" charset="0"/>
              </a:rPr>
              <a:t>(metadata incorporating into prompt)</a:t>
            </a:r>
            <a:endParaRPr lang="zh-CN" altLang="en-US" sz="1400" dirty="0">
              <a:solidFill>
                <a:srgbClr val="FF0000"/>
              </a:solidFill>
              <a:latin typeface="Times New Roman" panose="02020603050405020304" pitchFamily="18" charset="0"/>
              <a:cs typeface="Times New Roman" panose="02020603050405020304" pitchFamily="18" charset="0"/>
            </a:endParaRPr>
          </a:p>
        </p:txBody>
      </p:sp>
      <p:sp>
        <p:nvSpPr>
          <p:cNvPr id="11" name="左大括号 10">
            <a:extLst>
              <a:ext uri="{FF2B5EF4-FFF2-40B4-BE49-F238E27FC236}">
                <a16:creationId xmlns:a16="http://schemas.microsoft.com/office/drawing/2014/main" id="{B03FA6CE-DD4D-66DF-089B-20F1899E0080}"/>
              </a:ext>
            </a:extLst>
          </p:cNvPr>
          <p:cNvSpPr/>
          <p:nvPr/>
        </p:nvSpPr>
        <p:spPr>
          <a:xfrm>
            <a:off x="9267217" y="2095004"/>
            <a:ext cx="185170" cy="4205111"/>
          </a:xfrm>
          <a:prstGeom prst="leftBrace">
            <a:avLst/>
          </a:prstGeom>
          <a:ln>
            <a:solidFill>
              <a:srgbClr val="7F7F7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600FDC20-C576-CBA1-F2F8-BD9199A3DCCE}"/>
              </a:ext>
            </a:extLst>
          </p:cNvPr>
          <p:cNvSpPr txBox="1"/>
          <p:nvPr/>
        </p:nvSpPr>
        <p:spPr>
          <a:xfrm>
            <a:off x="229130" y="5120673"/>
            <a:ext cx="8772594" cy="800219"/>
          </a:xfrm>
          <a:prstGeom prst="rect">
            <a:avLst/>
          </a:prstGeom>
          <a:noFill/>
        </p:spPr>
        <p:txBody>
          <a:bodyPr wrap="none" rtlCol="0">
            <a:spAutoFit/>
          </a:bodyPr>
          <a:lstStyle/>
          <a:p>
            <a:pPr marL="285750" indent="-285750">
              <a:spcAft>
                <a:spcPts val="1200"/>
              </a:spcAft>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Reference image determines the shape of the generated image.</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Using metadata directly or incorporating </a:t>
            </a:r>
            <a:r>
              <a:rPr lang="en-US" altLang="zh-CN" dirty="0" err="1">
                <a:latin typeface="Times New Roman" panose="02020603050405020304" pitchFamily="18" charset="0"/>
                <a:cs typeface="Times New Roman" panose="02020603050405020304" pitchFamily="18" charset="0"/>
              </a:rPr>
              <a:t>meatadata</a:t>
            </a:r>
            <a:r>
              <a:rPr lang="en-US" altLang="zh-CN" dirty="0">
                <a:latin typeface="Times New Roman" panose="02020603050405020304" pitchFamily="18" charset="0"/>
                <a:cs typeface="Times New Roman" panose="02020603050405020304" pitchFamily="18" charset="0"/>
              </a:rPr>
              <a:t> into prompt leads to a different result.</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5401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11D1E0C-7208-96DE-694B-33403F545096}"/>
              </a:ext>
            </a:extLst>
          </p:cNvPr>
          <p:cNvPicPr>
            <a:picLocks noChangeAspect="1"/>
          </p:cNvPicPr>
          <p:nvPr/>
        </p:nvPicPr>
        <p:blipFill rotWithShape="1">
          <a:blip r:embed="rId3"/>
          <a:srcRect b="78925"/>
          <a:stretch/>
        </p:blipFill>
        <p:spPr>
          <a:xfrm>
            <a:off x="0" y="-47031"/>
            <a:ext cx="12192000" cy="1445342"/>
          </a:xfrm>
          <a:prstGeom prst="rect">
            <a:avLst/>
          </a:prstGeom>
        </p:spPr>
      </p:pic>
      <p:sp>
        <p:nvSpPr>
          <p:cNvPr id="5" name="矩形 4">
            <a:extLst>
              <a:ext uri="{FF2B5EF4-FFF2-40B4-BE49-F238E27FC236}">
                <a16:creationId xmlns:a16="http://schemas.microsoft.com/office/drawing/2014/main" id="{23B0A268-D346-5FA4-FBBD-152509EDFD00}"/>
              </a:ext>
            </a:extLst>
          </p:cNvPr>
          <p:cNvSpPr/>
          <p:nvPr/>
        </p:nvSpPr>
        <p:spPr>
          <a:xfrm>
            <a:off x="497839" y="71718"/>
            <a:ext cx="11096513" cy="81728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nSpc>
                <a:spcPct val="150000"/>
              </a:lnSpc>
            </a:pPr>
            <a:r>
              <a:rPr lang="zh-CN" altLang="en-US" sz="3600" b="1" dirty="0">
                <a:solidFill>
                  <a:srgbClr val="1B4975"/>
                </a:solidFill>
                <a:latin typeface="+mn-ea"/>
              </a:rPr>
              <a:t>进度汇报：样例对比（一）</a:t>
            </a:r>
            <a:endParaRPr lang="en-US" altLang="zh-CN" sz="3600" b="1" dirty="0">
              <a:solidFill>
                <a:schemeClr val="accent1">
                  <a:lumMod val="75000"/>
                </a:schemeClr>
              </a:solidFill>
            </a:endParaRPr>
          </a:p>
        </p:txBody>
      </p:sp>
      <p:sp>
        <p:nvSpPr>
          <p:cNvPr id="10" name="矩形 9"/>
          <p:cNvSpPr/>
          <p:nvPr/>
        </p:nvSpPr>
        <p:spPr>
          <a:xfrm>
            <a:off x="229130" y="1158973"/>
            <a:ext cx="11962869" cy="873572"/>
          </a:xfrm>
          <a:prstGeom prst="rect">
            <a:avLst/>
          </a:prstGeom>
        </p:spPr>
        <p:txBody>
          <a:bodyPr wrap="square">
            <a:spAutoFit/>
          </a:bodyPr>
          <a:lstStyle/>
          <a:p>
            <a:pPr marL="285750" lvl="0" indent="-285750" eaLnBrk="0" fontAlgn="base" hangingPunct="0">
              <a:lnSpc>
                <a:spcPct val="150000"/>
              </a:lnSpc>
              <a:spcBef>
                <a:spcPct val="0"/>
              </a:spcBef>
              <a:spcAft>
                <a:spcPct val="0"/>
              </a:spcAft>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Prompt:</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 satellite image of a farmland affected by floods in India, with longitude of 83.2925 east longitude and latitude of 26.9625 north latitude, ground sampling distance of 0.31, cloud cover of 0, on March 3, 2017</a:t>
            </a:r>
          </a:p>
        </p:txBody>
      </p:sp>
      <p:pic>
        <p:nvPicPr>
          <p:cNvPr id="13" name="图片 12">
            <a:extLst>
              <a:ext uri="{FF2B5EF4-FFF2-40B4-BE49-F238E27FC236}">
                <a16:creationId xmlns:a16="http://schemas.microsoft.com/office/drawing/2014/main" id="{CEDE6393-E424-76F1-2259-4BA96316225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44343" y="2095005"/>
            <a:ext cx="1883045" cy="1883045"/>
          </a:xfrm>
          <a:prstGeom prst="rect">
            <a:avLst/>
          </a:prstGeom>
        </p:spPr>
      </p:pic>
      <p:pic>
        <p:nvPicPr>
          <p:cNvPr id="15" name="图片 14">
            <a:extLst>
              <a:ext uri="{FF2B5EF4-FFF2-40B4-BE49-F238E27FC236}">
                <a16:creationId xmlns:a16="http://schemas.microsoft.com/office/drawing/2014/main" id="{467B541D-2A53-02A7-AB6F-4DA4D15A7C9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431856" y="2095004"/>
            <a:ext cx="1883045" cy="1883045"/>
          </a:xfrm>
          <a:prstGeom prst="rect">
            <a:avLst/>
          </a:prstGeom>
        </p:spPr>
      </p:pic>
      <p:sp>
        <p:nvSpPr>
          <p:cNvPr id="23" name="文本框 22">
            <a:extLst>
              <a:ext uri="{FF2B5EF4-FFF2-40B4-BE49-F238E27FC236}">
                <a16:creationId xmlns:a16="http://schemas.microsoft.com/office/drawing/2014/main" id="{1F4E64C8-EA7A-CCDA-7D0A-96BCE25B6BDB}"/>
              </a:ext>
            </a:extLst>
          </p:cNvPr>
          <p:cNvSpPr txBox="1"/>
          <p:nvPr/>
        </p:nvSpPr>
        <p:spPr>
          <a:xfrm>
            <a:off x="1915166" y="4020724"/>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V1</a:t>
            </a:r>
            <a:endParaRPr lang="zh-CN" altLang="en-US" sz="1600" dirty="0">
              <a:latin typeface="Times New Roman" panose="02020603050405020304" pitchFamily="18" charset="0"/>
              <a:cs typeface="Times New Roman" panose="02020603050405020304" pitchFamily="18" charset="0"/>
            </a:endParaRPr>
          </a:p>
        </p:txBody>
      </p:sp>
      <p:sp>
        <p:nvSpPr>
          <p:cNvPr id="24" name="文本框 23">
            <a:extLst>
              <a:ext uri="{FF2B5EF4-FFF2-40B4-BE49-F238E27FC236}">
                <a16:creationId xmlns:a16="http://schemas.microsoft.com/office/drawing/2014/main" id="{4D15E6AB-0A8B-3842-C1E9-256E85459C7B}"/>
              </a:ext>
            </a:extLst>
          </p:cNvPr>
          <p:cNvSpPr txBox="1"/>
          <p:nvPr/>
        </p:nvSpPr>
        <p:spPr>
          <a:xfrm>
            <a:off x="4077430" y="4030056"/>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V2</a:t>
            </a:r>
            <a:endParaRPr lang="zh-CN" altLang="en-US" sz="1600" dirty="0">
              <a:latin typeface="Times New Roman" panose="02020603050405020304" pitchFamily="18" charset="0"/>
              <a:cs typeface="Times New Roman" panose="02020603050405020304" pitchFamily="18" charset="0"/>
            </a:endParaRPr>
          </a:p>
        </p:txBody>
      </p:sp>
      <p:sp>
        <p:nvSpPr>
          <p:cNvPr id="25" name="文本框 24">
            <a:extLst>
              <a:ext uri="{FF2B5EF4-FFF2-40B4-BE49-F238E27FC236}">
                <a16:creationId xmlns:a16="http://schemas.microsoft.com/office/drawing/2014/main" id="{34BE3830-2ACD-6CA7-9325-2893D5D5E0C9}"/>
              </a:ext>
            </a:extLst>
          </p:cNvPr>
          <p:cNvSpPr txBox="1"/>
          <p:nvPr/>
        </p:nvSpPr>
        <p:spPr>
          <a:xfrm>
            <a:off x="8453124" y="4030056"/>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V3</a:t>
            </a:r>
            <a:endParaRPr lang="zh-CN" altLang="en-US" sz="1600" dirty="0">
              <a:latin typeface="Times New Roman" panose="02020603050405020304" pitchFamily="18" charset="0"/>
              <a:cs typeface="Times New Roman" panose="02020603050405020304" pitchFamily="18" charset="0"/>
            </a:endParaRPr>
          </a:p>
        </p:txBody>
      </p:sp>
      <p:sp>
        <p:nvSpPr>
          <p:cNvPr id="26" name="文本框 25">
            <a:extLst>
              <a:ext uri="{FF2B5EF4-FFF2-40B4-BE49-F238E27FC236}">
                <a16:creationId xmlns:a16="http://schemas.microsoft.com/office/drawing/2014/main" id="{3A087E7B-DC34-8F1C-E6D0-D5984F9E2797}"/>
              </a:ext>
            </a:extLst>
          </p:cNvPr>
          <p:cNvSpPr txBox="1"/>
          <p:nvPr/>
        </p:nvSpPr>
        <p:spPr>
          <a:xfrm>
            <a:off x="6276526" y="4040508"/>
            <a:ext cx="1859292"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XL</a:t>
            </a:r>
            <a:endParaRPr lang="zh-CN" altLang="en-US" sz="1600" dirty="0">
              <a:latin typeface="Times New Roman" panose="02020603050405020304" pitchFamily="18" charset="0"/>
              <a:cs typeface="Times New Roman" panose="02020603050405020304" pitchFamily="18" charset="0"/>
            </a:endParaRPr>
          </a:p>
        </p:txBody>
      </p:sp>
      <p:sp>
        <p:nvSpPr>
          <p:cNvPr id="33" name="文本框 32">
            <a:extLst>
              <a:ext uri="{FF2B5EF4-FFF2-40B4-BE49-F238E27FC236}">
                <a16:creationId xmlns:a16="http://schemas.microsoft.com/office/drawing/2014/main" id="{57BED952-005C-ED51-F97D-D2FDA4E1BB82}"/>
              </a:ext>
            </a:extLst>
          </p:cNvPr>
          <p:cNvSpPr txBox="1"/>
          <p:nvPr/>
        </p:nvSpPr>
        <p:spPr>
          <a:xfrm>
            <a:off x="176283" y="4973235"/>
            <a:ext cx="1491655" cy="923330"/>
          </a:xfrm>
          <a:prstGeom prst="rect">
            <a:avLst/>
          </a:prstGeom>
          <a:noFill/>
        </p:spPr>
        <p:txBody>
          <a:bodyPr wrap="square">
            <a:spAutoFit/>
          </a:bodyPr>
          <a:lstStyle/>
          <a:p>
            <a:r>
              <a:rPr lang="zh-CN" altLang="en-US" dirty="0">
                <a:latin typeface="Times New Roman" panose="02020603050405020304" pitchFamily="18" charset="0"/>
                <a:cs typeface="Times New Roman" panose="02020603050405020304" pitchFamily="18" charset="0"/>
              </a:rPr>
              <a:t>incorporating metadata into text</a:t>
            </a:r>
          </a:p>
        </p:txBody>
      </p:sp>
      <p:sp>
        <p:nvSpPr>
          <p:cNvPr id="34" name="文本框 33">
            <a:extLst>
              <a:ext uri="{FF2B5EF4-FFF2-40B4-BE49-F238E27FC236}">
                <a16:creationId xmlns:a16="http://schemas.microsoft.com/office/drawing/2014/main" id="{90DD827D-5FC8-9D1D-BE71-5BFFBAAB20AD}"/>
              </a:ext>
            </a:extLst>
          </p:cNvPr>
          <p:cNvSpPr txBox="1"/>
          <p:nvPr/>
        </p:nvSpPr>
        <p:spPr>
          <a:xfrm>
            <a:off x="176283" y="2713360"/>
            <a:ext cx="1717991" cy="646331"/>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prompt without metadata</a:t>
            </a:r>
            <a:endParaRPr lang="zh-CN" altLang="en-US" dirty="0">
              <a:latin typeface="Times New Roman" panose="02020603050405020304" pitchFamily="18" charset="0"/>
              <a:cs typeface="Times New Roman" panose="02020603050405020304" pitchFamily="18" charset="0"/>
            </a:endParaRPr>
          </a:p>
        </p:txBody>
      </p:sp>
      <p:pic>
        <p:nvPicPr>
          <p:cNvPr id="36" name="图片 35">
            <a:extLst>
              <a:ext uri="{FF2B5EF4-FFF2-40B4-BE49-F238E27FC236}">
                <a16:creationId xmlns:a16="http://schemas.microsoft.com/office/drawing/2014/main" id="{60A1359B-112C-FD17-BFF0-2B099968267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94274" y="4431637"/>
            <a:ext cx="1883046" cy="1883046"/>
          </a:xfrm>
          <a:prstGeom prst="rect">
            <a:avLst/>
          </a:prstGeom>
        </p:spPr>
      </p:pic>
      <p:pic>
        <p:nvPicPr>
          <p:cNvPr id="38" name="图片 37">
            <a:extLst>
              <a:ext uri="{FF2B5EF4-FFF2-40B4-BE49-F238E27FC236}">
                <a16:creationId xmlns:a16="http://schemas.microsoft.com/office/drawing/2014/main" id="{111501EF-8D86-D7EC-BB46-5CAD2DF6354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044342" y="4420616"/>
            <a:ext cx="1896931" cy="1896931"/>
          </a:xfrm>
          <a:prstGeom prst="rect">
            <a:avLst/>
          </a:prstGeom>
        </p:spPr>
      </p:pic>
      <p:pic>
        <p:nvPicPr>
          <p:cNvPr id="40" name="图片 39">
            <a:extLst>
              <a:ext uri="{FF2B5EF4-FFF2-40B4-BE49-F238E27FC236}">
                <a16:creationId xmlns:a16="http://schemas.microsoft.com/office/drawing/2014/main" id="{07866D07-FC25-C8C3-9F88-57BC1BBA4C1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264650" y="4420616"/>
            <a:ext cx="1896931" cy="1896931"/>
          </a:xfrm>
          <a:prstGeom prst="rect">
            <a:avLst/>
          </a:prstGeom>
        </p:spPr>
      </p:pic>
      <p:pic>
        <p:nvPicPr>
          <p:cNvPr id="44" name="图片 43">
            <a:extLst>
              <a:ext uri="{FF2B5EF4-FFF2-40B4-BE49-F238E27FC236}">
                <a16:creationId xmlns:a16="http://schemas.microsoft.com/office/drawing/2014/main" id="{1F0DBADD-CE40-4E4F-7BEF-4AA8E402B4E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8431856" y="4420616"/>
            <a:ext cx="1896931" cy="1896931"/>
          </a:xfrm>
          <a:prstGeom prst="rect">
            <a:avLst/>
          </a:prstGeom>
        </p:spPr>
      </p:pic>
      <p:pic>
        <p:nvPicPr>
          <p:cNvPr id="46" name="图片 45">
            <a:extLst>
              <a:ext uri="{FF2B5EF4-FFF2-40B4-BE49-F238E27FC236}">
                <a16:creationId xmlns:a16="http://schemas.microsoft.com/office/drawing/2014/main" id="{AA9117C9-FCAD-DA56-1854-B082F26C3C67}"/>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890208" y="2090061"/>
            <a:ext cx="1883045" cy="1883045"/>
          </a:xfrm>
          <a:prstGeom prst="rect">
            <a:avLst/>
          </a:prstGeom>
        </p:spPr>
      </p:pic>
      <p:pic>
        <p:nvPicPr>
          <p:cNvPr id="48" name="图片 47">
            <a:extLst>
              <a:ext uri="{FF2B5EF4-FFF2-40B4-BE49-F238E27FC236}">
                <a16:creationId xmlns:a16="http://schemas.microsoft.com/office/drawing/2014/main" id="{B4CCD4EE-1A55-0402-71F0-80E830E5E172}"/>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269592" y="2090061"/>
            <a:ext cx="1891989" cy="1891989"/>
          </a:xfrm>
          <a:prstGeom prst="rect">
            <a:avLst/>
          </a:prstGeom>
        </p:spPr>
      </p:pic>
      <p:sp>
        <p:nvSpPr>
          <p:cNvPr id="49" name="文本框 48">
            <a:extLst>
              <a:ext uri="{FF2B5EF4-FFF2-40B4-BE49-F238E27FC236}">
                <a16:creationId xmlns:a16="http://schemas.microsoft.com/office/drawing/2014/main" id="{B62205FF-4938-F0A4-8895-C1F139D5EED7}"/>
              </a:ext>
            </a:extLst>
          </p:cNvPr>
          <p:cNvSpPr txBox="1"/>
          <p:nvPr/>
        </p:nvSpPr>
        <p:spPr>
          <a:xfrm>
            <a:off x="1940122" y="6359101"/>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V1</a:t>
            </a:r>
            <a:endParaRPr lang="zh-CN" altLang="en-US" sz="1600" dirty="0">
              <a:latin typeface="Times New Roman" panose="02020603050405020304" pitchFamily="18" charset="0"/>
              <a:cs typeface="Times New Roman" panose="02020603050405020304" pitchFamily="18" charset="0"/>
            </a:endParaRPr>
          </a:p>
        </p:txBody>
      </p:sp>
      <p:sp>
        <p:nvSpPr>
          <p:cNvPr id="50" name="文本框 49">
            <a:extLst>
              <a:ext uri="{FF2B5EF4-FFF2-40B4-BE49-F238E27FC236}">
                <a16:creationId xmlns:a16="http://schemas.microsoft.com/office/drawing/2014/main" id="{6B9A5867-4C71-E859-2558-4178F2CC08FD}"/>
              </a:ext>
            </a:extLst>
          </p:cNvPr>
          <p:cNvSpPr txBox="1"/>
          <p:nvPr/>
        </p:nvSpPr>
        <p:spPr>
          <a:xfrm>
            <a:off x="4102386" y="6353590"/>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V2</a:t>
            </a:r>
            <a:endParaRPr lang="zh-CN" altLang="en-US" sz="1600" dirty="0">
              <a:latin typeface="Times New Roman" panose="02020603050405020304" pitchFamily="18" charset="0"/>
              <a:cs typeface="Times New Roman" panose="02020603050405020304" pitchFamily="18" charset="0"/>
            </a:endParaRPr>
          </a:p>
        </p:txBody>
      </p:sp>
      <p:sp>
        <p:nvSpPr>
          <p:cNvPr id="51" name="文本框 50">
            <a:extLst>
              <a:ext uri="{FF2B5EF4-FFF2-40B4-BE49-F238E27FC236}">
                <a16:creationId xmlns:a16="http://schemas.microsoft.com/office/drawing/2014/main" id="{0E19BF9D-89C2-F632-0DD6-2240AC80D2A4}"/>
              </a:ext>
            </a:extLst>
          </p:cNvPr>
          <p:cNvSpPr txBox="1"/>
          <p:nvPr/>
        </p:nvSpPr>
        <p:spPr>
          <a:xfrm>
            <a:off x="8495656" y="6353590"/>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V3</a:t>
            </a:r>
            <a:endParaRPr lang="zh-CN" altLang="en-US" sz="1600" dirty="0">
              <a:latin typeface="Times New Roman" panose="02020603050405020304" pitchFamily="18" charset="0"/>
              <a:cs typeface="Times New Roman" panose="02020603050405020304" pitchFamily="18" charset="0"/>
            </a:endParaRPr>
          </a:p>
        </p:txBody>
      </p:sp>
      <p:sp>
        <p:nvSpPr>
          <p:cNvPr id="52" name="文本框 51">
            <a:extLst>
              <a:ext uri="{FF2B5EF4-FFF2-40B4-BE49-F238E27FC236}">
                <a16:creationId xmlns:a16="http://schemas.microsoft.com/office/drawing/2014/main" id="{62B2D359-3FFC-7722-8775-6A4803806522}"/>
              </a:ext>
            </a:extLst>
          </p:cNvPr>
          <p:cNvSpPr txBox="1"/>
          <p:nvPr/>
        </p:nvSpPr>
        <p:spPr>
          <a:xfrm>
            <a:off x="6301482" y="6364042"/>
            <a:ext cx="1859292"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XL</a:t>
            </a:r>
            <a:endParaRPr lang="zh-CN" altLang="en-US" sz="1600" dirty="0">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7DFF6A52-DAF0-295E-0305-AC2F84C2A1FF}"/>
              </a:ext>
            </a:extLst>
          </p:cNvPr>
          <p:cNvSpPr txBox="1"/>
          <p:nvPr/>
        </p:nvSpPr>
        <p:spPr>
          <a:xfrm>
            <a:off x="10570723" y="3374994"/>
            <a:ext cx="1621276" cy="1477328"/>
          </a:xfrm>
          <a:prstGeom prst="rect">
            <a:avLst/>
          </a:prstGeom>
          <a:noFill/>
        </p:spPr>
        <p:txBody>
          <a:bodyPr wrap="square" rtlCol="0">
            <a:spAutoFit/>
          </a:bodyPr>
          <a:lstStyle/>
          <a:p>
            <a:r>
              <a:rPr lang="en-US" altLang="zh-CN" dirty="0">
                <a:solidFill>
                  <a:srgbClr val="0070C0"/>
                </a:solidFill>
                <a:latin typeface="Times New Roman" panose="02020603050405020304" pitchFamily="18" charset="0"/>
                <a:cs typeface="Times New Roman" panose="02020603050405020304" pitchFamily="18" charset="0"/>
              </a:rPr>
              <a:t>With metadata in the prompt, SD tends to </a:t>
            </a:r>
            <a:r>
              <a:rPr lang="en-US" altLang="zh-CN" dirty="0">
                <a:solidFill>
                  <a:srgbClr val="FF0000"/>
                </a:solidFill>
                <a:latin typeface="Times New Roman" panose="02020603050405020304" pitchFamily="18" charset="0"/>
                <a:cs typeface="Times New Roman" panose="02020603050405020304" pitchFamily="18" charset="0"/>
              </a:rPr>
              <a:t>“hallucinate" </a:t>
            </a:r>
            <a:r>
              <a:rPr lang="en-US" altLang="zh-CN" dirty="0">
                <a:solidFill>
                  <a:srgbClr val="0070C0"/>
                </a:solidFill>
                <a:latin typeface="Times New Roman" panose="02020603050405020304" pitchFamily="18" charset="0"/>
                <a:cs typeface="Times New Roman" panose="02020603050405020304" pitchFamily="18" charset="0"/>
              </a:rPr>
              <a:t>details.</a:t>
            </a:r>
            <a:endParaRPr lang="zh-CN" altLang="en-US"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6350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11D1E0C-7208-96DE-694B-33403F545096}"/>
              </a:ext>
            </a:extLst>
          </p:cNvPr>
          <p:cNvPicPr>
            <a:picLocks noChangeAspect="1"/>
          </p:cNvPicPr>
          <p:nvPr/>
        </p:nvPicPr>
        <p:blipFill rotWithShape="1">
          <a:blip r:embed="rId3"/>
          <a:srcRect b="78925"/>
          <a:stretch/>
        </p:blipFill>
        <p:spPr>
          <a:xfrm>
            <a:off x="0" y="-47031"/>
            <a:ext cx="12192000" cy="1445342"/>
          </a:xfrm>
          <a:prstGeom prst="rect">
            <a:avLst/>
          </a:prstGeom>
        </p:spPr>
      </p:pic>
      <p:sp>
        <p:nvSpPr>
          <p:cNvPr id="5" name="矩形 4">
            <a:extLst>
              <a:ext uri="{FF2B5EF4-FFF2-40B4-BE49-F238E27FC236}">
                <a16:creationId xmlns:a16="http://schemas.microsoft.com/office/drawing/2014/main" id="{23B0A268-D346-5FA4-FBBD-152509EDFD00}"/>
              </a:ext>
            </a:extLst>
          </p:cNvPr>
          <p:cNvSpPr/>
          <p:nvPr/>
        </p:nvSpPr>
        <p:spPr>
          <a:xfrm>
            <a:off x="497839" y="71718"/>
            <a:ext cx="11096513" cy="81728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nSpc>
                <a:spcPct val="150000"/>
              </a:lnSpc>
            </a:pPr>
            <a:r>
              <a:rPr lang="zh-CN" altLang="en-US" sz="3600" b="1" dirty="0">
                <a:solidFill>
                  <a:srgbClr val="1B4975"/>
                </a:solidFill>
                <a:latin typeface="+mn-ea"/>
              </a:rPr>
              <a:t>进度汇报：样例对比（二）</a:t>
            </a:r>
            <a:endParaRPr lang="en-US" altLang="zh-CN" sz="3600" b="1" dirty="0">
              <a:solidFill>
                <a:schemeClr val="accent1">
                  <a:lumMod val="75000"/>
                </a:schemeClr>
              </a:solidFill>
            </a:endParaRPr>
          </a:p>
        </p:txBody>
      </p:sp>
      <p:sp>
        <p:nvSpPr>
          <p:cNvPr id="10" name="矩形 9"/>
          <p:cNvSpPr/>
          <p:nvPr/>
        </p:nvSpPr>
        <p:spPr>
          <a:xfrm>
            <a:off x="229130" y="1158973"/>
            <a:ext cx="11962869" cy="873572"/>
          </a:xfrm>
          <a:prstGeom prst="rect">
            <a:avLst/>
          </a:prstGeom>
        </p:spPr>
        <p:txBody>
          <a:bodyPr wrap="square">
            <a:spAutoFit/>
          </a:bodyPr>
          <a:lstStyle/>
          <a:p>
            <a:pPr marL="285750" lvl="0" indent="-285750" eaLnBrk="0" fontAlgn="base" hangingPunct="0">
              <a:lnSpc>
                <a:spcPct val="150000"/>
              </a:lnSpc>
              <a:spcBef>
                <a:spcPct val="0"/>
              </a:spcBef>
              <a:spcAft>
                <a:spcPct val="0"/>
              </a:spcAft>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Prompt:</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 satellite image of a forest suffering from a wildfire in Portugal</a:t>
            </a:r>
          </a:p>
          <a:p>
            <a:pPr marL="285750" lvl="0" indent="-285750" eaLnBrk="0" fontAlgn="base" hangingPunct="0">
              <a:lnSpc>
                <a:spcPct val="150000"/>
              </a:lnSpc>
              <a:spcBef>
                <a:spcPct val="0"/>
              </a:spcBef>
              <a:spcAft>
                <a:spcPct val="0"/>
              </a:spcAft>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Metadata(Only for </a:t>
            </a:r>
            <a:r>
              <a:rPr lang="en-US" altLang="zh-CN" dirty="0" err="1">
                <a:latin typeface="Times New Roman" panose="02020603050405020304" pitchFamily="18" charset="0"/>
                <a:cs typeface="Times New Roman" panose="02020603050405020304" pitchFamily="18" charset="0"/>
              </a:rPr>
              <a:t>DiffusionSat</a:t>
            </a:r>
            <a:r>
              <a:rPr lang="en-US" altLang="zh-CN" dirty="0">
                <a:latin typeface="Times New Roman" panose="02020603050405020304" pitchFamily="18" charset="0"/>
                <a:cs typeface="Times New Roman" panose="02020603050405020304" pitchFamily="18" charset="0"/>
              </a:rPr>
              <a:t>): [8.2380, 39.8043, 0.47, 0, 2017, 7, 29]</a:t>
            </a:r>
            <a:endParaRPr lang="zh-CN" altLang="zh-CN" dirty="0">
              <a:latin typeface="Times New Roman" panose="02020603050405020304" pitchFamily="18" charset="0"/>
              <a:cs typeface="Times New Roman" panose="02020603050405020304" pitchFamily="18" charset="0"/>
            </a:endParaRPr>
          </a:p>
        </p:txBody>
      </p:sp>
      <p:sp>
        <p:nvSpPr>
          <p:cNvPr id="18" name="文本框 17">
            <a:extLst>
              <a:ext uri="{FF2B5EF4-FFF2-40B4-BE49-F238E27FC236}">
                <a16:creationId xmlns:a16="http://schemas.microsoft.com/office/drawing/2014/main" id="{62F02DA9-BE51-E54A-F3E7-2F5E2FB72925}"/>
              </a:ext>
            </a:extLst>
          </p:cNvPr>
          <p:cNvSpPr txBox="1"/>
          <p:nvPr/>
        </p:nvSpPr>
        <p:spPr>
          <a:xfrm>
            <a:off x="5359125" y="3967008"/>
            <a:ext cx="1697901" cy="338554"/>
          </a:xfrm>
          <a:prstGeom prst="rect">
            <a:avLst/>
          </a:prstGeom>
          <a:noFill/>
        </p:spPr>
        <p:txBody>
          <a:bodyPr wrap="none" rtlCol="0">
            <a:spAutoFit/>
          </a:bodyPr>
          <a:lstStyle/>
          <a:p>
            <a:r>
              <a:rPr lang="en-US" altLang="zh-CN" sz="1600" dirty="0" err="1">
                <a:solidFill>
                  <a:srgbClr val="7030A0"/>
                </a:solidFill>
                <a:latin typeface="Times New Roman" panose="02020603050405020304" pitchFamily="18" charset="0"/>
                <a:cs typeface="Times New Roman" panose="02020603050405020304" pitchFamily="18" charset="0"/>
              </a:rPr>
              <a:t>xBD</a:t>
            </a:r>
            <a:r>
              <a:rPr lang="en-US" altLang="zh-CN" sz="1600" dirty="0">
                <a:solidFill>
                  <a:srgbClr val="7030A0"/>
                </a:solidFill>
                <a:latin typeface="Times New Roman" panose="02020603050405020304" pitchFamily="18" charset="0"/>
                <a:cs typeface="Times New Roman" panose="02020603050405020304" pitchFamily="18" charset="0"/>
              </a:rPr>
              <a:t>: </a:t>
            </a:r>
            <a:r>
              <a:rPr lang="en-US" altLang="zh-CN" sz="1600" dirty="0" err="1">
                <a:solidFill>
                  <a:srgbClr val="7030A0"/>
                </a:solidFill>
                <a:latin typeface="Times New Roman" panose="02020603050405020304" pitchFamily="18" charset="0"/>
                <a:cs typeface="Times New Roman" panose="02020603050405020304" pitchFamily="18" charset="0"/>
              </a:rPr>
              <a:t>pre_wildfire</a:t>
            </a:r>
            <a:endParaRPr lang="zh-CN" altLang="en-US" sz="1600" dirty="0">
              <a:solidFill>
                <a:srgbClr val="7030A0"/>
              </a:solidFill>
              <a:latin typeface="Times New Roman" panose="02020603050405020304" pitchFamily="18" charset="0"/>
              <a:cs typeface="Times New Roman" panose="02020603050405020304" pitchFamily="18" charset="0"/>
            </a:endParaRPr>
          </a:p>
        </p:txBody>
      </p:sp>
      <p:sp>
        <p:nvSpPr>
          <p:cNvPr id="19" name="文本框 18">
            <a:extLst>
              <a:ext uri="{FF2B5EF4-FFF2-40B4-BE49-F238E27FC236}">
                <a16:creationId xmlns:a16="http://schemas.microsoft.com/office/drawing/2014/main" id="{8F409E12-0E85-9FA3-1A04-D38D3D4304DB}"/>
              </a:ext>
            </a:extLst>
          </p:cNvPr>
          <p:cNvSpPr txBox="1"/>
          <p:nvPr/>
        </p:nvSpPr>
        <p:spPr>
          <a:xfrm>
            <a:off x="7836484" y="3967008"/>
            <a:ext cx="1829347" cy="338554"/>
          </a:xfrm>
          <a:prstGeom prst="rect">
            <a:avLst/>
          </a:prstGeom>
          <a:noFill/>
        </p:spPr>
        <p:txBody>
          <a:bodyPr wrap="none" rtlCol="0">
            <a:spAutoFit/>
          </a:bodyPr>
          <a:lstStyle/>
          <a:p>
            <a:r>
              <a:rPr lang="en-US" altLang="zh-CN" sz="1600" dirty="0" err="1">
                <a:latin typeface="Times New Roman" panose="02020603050405020304" pitchFamily="18" charset="0"/>
                <a:cs typeface="Times New Roman" panose="02020603050405020304" pitchFamily="18" charset="0"/>
              </a:rPr>
              <a:t>xBD</a:t>
            </a:r>
            <a:r>
              <a:rPr lang="en-US" altLang="zh-CN" sz="1600" dirty="0">
                <a:latin typeface="Times New Roman" panose="02020603050405020304" pitchFamily="18" charset="0"/>
                <a:cs typeface="Times New Roman" panose="02020603050405020304" pitchFamily="18" charset="0"/>
              </a:rPr>
              <a:t>: </a:t>
            </a:r>
            <a:r>
              <a:rPr lang="en-US" altLang="zh-CN" sz="1600" dirty="0" err="1">
                <a:latin typeface="Times New Roman" panose="02020603050405020304" pitchFamily="18" charset="0"/>
                <a:cs typeface="Times New Roman" panose="02020603050405020304" pitchFamily="18" charset="0"/>
              </a:rPr>
              <a:t>post_wildfire</a:t>
            </a:r>
            <a:endParaRPr lang="zh-CN" altLang="en-US" sz="1600" dirty="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6EB02959-1553-8751-BA64-8CFB48E4AC16}"/>
              </a:ext>
            </a:extLst>
          </p:cNvPr>
          <p:cNvSpPr txBox="1"/>
          <p:nvPr/>
        </p:nvSpPr>
        <p:spPr>
          <a:xfrm>
            <a:off x="2742954" y="3966332"/>
            <a:ext cx="1800493" cy="338554"/>
          </a:xfrm>
          <a:prstGeom prst="rect">
            <a:avLst/>
          </a:prstGeom>
          <a:noFill/>
        </p:spPr>
        <p:txBody>
          <a:bodyPr wrap="none" rtlCol="0">
            <a:spAutoFit/>
          </a:bodyPr>
          <a:lstStyle/>
          <a:p>
            <a:r>
              <a:rPr lang="en-US" altLang="zh-CN" sz="1600" dirty="0">
                <a:solidFill>
                  <a:srgbClr val="0070C0"/>
                </a:solidFill>
                <a:latin typeface="Times New Roman" panose="02020603050405020304" pitchFamily="18" charset="0"/>
                <a:cs typeface="Times New Roman" panose="02020603050405020304" pitchFamily="18" charset="0"/>
              </a:rPr>
              <a:t>Real world(2017/7)</a:t>
            </a:r>
            <a:endParaRPr lang="zh-CN" altLang="en-US" sz="1600" dirty="0">
              <a:solidFill>
                <a:srgbClr val="0070C0"/>
              </a:solidFill>
              <a:latin typeface="Times New Roman" panose="02020603050405020304" pitchFamily="18" charset="0"/>
              <a:cs typeface="Times New Roman" panose="02020603050405020304" pitchFamily="18" charset="0"/>
            </a:endParaRPr>
          </a:p>
        </p:txBody>
      </p:sp>
      <p:sp>
        <p:nvSpPr>
          <p:cNvPr id="24" name="文本框 23">
            <a:extLst>
              <a:ext uri="{FF2B5EF4-FFF2-40B4-BE49-F238E27FC236}">
                <a16:creationId xmlns:a16="http://schemas.microsoft.com/office/drawing/2014/main" id="{4D15E6AB-0A8B-3842-C1E9-256E85459C7B}"/>
              </a:ext>
            </a:extLst>
          </p:cNvPr>
          <p:cNvSpPr txBox="1"/>
          <p:nvPr/>
        </p:nvSpPr>
        <p:spPr>
          <a:xfrm>
            <a:off x="7842722" y="6237179"/>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V2</a:t>
            </a:r>
            <a:endParaRPr lang="zh-CN" altLang="en-US" sz="1600" dirty="0">
              <a:latin typeface="Times New Roman" panose="02020603050405020304" pitchFamily="18" charset="0"/>
              <a:cs typeface="Times New Roman" panose="02020603050405020304" pitchFamily="18" charset="0"/>
            </a:endParaRPr>
          </a:p>
        </p:txBody>
      </p:sp>
      <p:sp>
        <p:nvSpPr>
          <p:cNvPr id="31" name="文本框 30">
            <a:extLst>
              <a:ext uri="{FF2B5EF4-FFF2-40B4-BE49-F238E27FC236}">
                <a16:creationId xmlns:a16="http://schemas.microsoft.com/office/drawing/2014/main" id="{67F868C8-08F4-DE75-6E5C-618CEFC23016}"/>
              </a:ext>
            </a:extLst>
          </p:cNvPr>
          <p:cNvSpPr txBox="1"/>
          <p:nvPr/>
        </p:nvSpPr>
        <p:spPr>
          <a:xfrm>
            <a:off x="3036232" y="6237180"/>
            <a:ext cx="1232517" cy="338554"/>
          </a:xfrm>
          <a:prstGeom prst="rect">
            <a:avLst/>
          </a:prstGeom>
          <a:noFill/>
        </p:spPr>
        <p:txBody>
          <a:bodyPr wrap="none" rtlCol="0">
            <a:spAutoFit/>
          </a:bodyPr>
          <a:lstStyle/>
          <a:p>
            <a:r>
              <a:rPr lang="en-US" altLang="zh-CN" sz="1600" dirty="0" err="1">
                <a:solidFill>
                  <a:srgbClr val="FF0000"/>
                </a:solidFill>
                <a:latin typeface="Times New Roman" panose="02020603050405020304" pitchFamily="18" charset="0"/>
                <a:cs typeface="Times New Roman" panose="02020603050405020304" pitchFamily="18" charset="0"/>
              </a:rPr>
              <a:t>DiffusionSat</a:t>
            </a:r>
            <a:endParaRPr lang="zh-CN" altLang="en-US" sz="1600" dirty="0">
              <a:solidFill>
                <a:srgbClr val="FF0000"/>
              </a:solidFill>
              <a:latin typeface="Times New Roman" panose="02020603050405020304" pitchFamily="18" charset="0"/>
              <a:cs typeface="Times New Roman" panose="02020603050405020304" pitchFamily="18" charset="0"/>
            </a:endParaRPr>
          </a:p>
        </p:txBody>
      </p:sp>
      <p:pic>
        <p:nvPicPr>
          <p:cNvPr id="9" name="图片 8">
            <a:extLst>
              <a:ext uri="{FF2B5EF4-FFF2-40B4-BE49-F238E27FC236}">
                <a16:creationId xmlns:a16="http://schemas.microsoft.com/office/drawing/2014/main" id="{ECB7DCA7-7F0F-ED64-D306-DB526E46D16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05743" y="2092246"/>
            <a:ext cx="1878100" cy="1885801"/>
          </a:xfrm>
          <a:prstGeom prst="rect">
            <a:avLst/>
          </a:prstGeom>
        </p:spPr>
      </p:pic>
      <p:pic>
        <p:nvPicPr>
          <p:cNvPr id="15" name="图片 14">
            <a:extLst>
              <a:ext uri="{FF2B5EF4-FFF2-40B4-BE49-F238E27FC236}">
                <a16:creationId xmlns:a16="http://schemas.microsoft.com/office/drawing/2014/main" id="{A371F8AE-B0FD-A7D0-69AF-C61A329A788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09636" y="2092246"/>
            <a:ext cx="1883044" cy="1883044"/>
          </a:xfrm>
          <a:prstGeom prst="rect">
            <a:avLst/>
          </a:prstGeom>
        </p:spPr>
      </p:pic>
      <p:pic>
        <p:nvPicPr>
          <p:cNvPr id="21" name="图片 20">
            <a:extLst>
              <a:ext uri="{FF2B5EF4-FFF2-40B4-BE49-F238E27FC236}">
                <a16:creationId xmlns:a16="http://schemas.microsoft.com/office/drawing/2014/main" id="{931FE5E6-0024-505C-D659-A38C58D2F42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255218" y="2092246"/>
            <a:ext cx="1883044" cy="1883044"/>
          </a:xfrm>
          <a:prstGeom prst="rect">
            <a:avLst/>
          </a:prstGeom>
        </p:spPr>
      </p:pic>
      <p:pic>
        <p:nvPicPr>
          <p:cNvPr id="25" name="图片 24">
            <a:extLst>
              <a:ext uri="{FF2B5EF4-FFF2-40B4-BE49-F238E27FC236}">
                <a16:creationId xmlns:a16="http://schemas.microsoft.com/office/drawing/2014/main" id="{3C8176F2-FBA6-9062-17ED-2916D2F21AE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700579" y="4310394"/>
            <a:ext cx="1878100" cy="1878100"/>
          </a:xfrm>
          <a:prstGeom prst="rect">
            <a:avLst/>
          </a:prstGeom>
        </p:spPr>
      </p:pic>
      <p:pic>
        <p:nvPicPr>
          <p:cNvPr id="27" name="图片 26">
            <a:extLst>
              <a:ext uri="{FF2B5EF4-FFF2-40B4-BE49-F238E27FC236}">
                <a16:creationId xmlns:a16="http://schemas.microsoft.com/office/drawing/2014/main" id="{AA2AA63E-F6A0-9CAD-1D8E-4F5CAB0BF206}"/>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814580" y="4306544"/>
            <a:ext cx="1878100" cy="1878100"/>
          </a:xfrm>
          <a:prstGeom prst="rect">
            <a:avLst/>
          </a:prstGeom>
        </p:spPr>
      </p:pic>
      <p:pic>
        <p:nvPicPr>
          <p:cNvPr id="3" name="图片 2">
            <a:extLst>
              <a:ext uri="{FF2B5EF4-FFF2-40B4-BE49-F238E27FC236}">
                <a16:creationId xmlns:a16="http://schemas.microsoft.com/office/drawing/2014/main" id="{07C2CAEB-E69C-1821-5FE1-D7F6AFE22AD2}"/>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255217" y="4304886"/>
            <a:ext cx="1878099" cy="1878099"/>
          </a:xfrm>
          <a:prstGeom prst="rect">
            <a:avLst/>
          </a:prstGeom>
        </p:spPr>
      </p:pic>
      <p:sp>
        <p:nvSpPr>
          <p:cNvPr id="6" name="文本框 5">
            <a:extLst>
              <a:ext uri="{FF2B5EF4-FFF2-40B4-BE49-F238E27FC236}">
                <a16:creationId xmlns:a16="http://schemas.microsoft.com/office/drawing/2014/main" id="{407C7F13-D467-BB36-4B5B-7C99783875D9}"/>
              </a:ext>
            </a:extLst>
          </p:cNvPr>
          <p:cNvSpPr txBox="1"/>
          <p:nvPr/>
        </p:nvSpPr>
        <p:spPr>
          <a:xfrm>
            <a:off x="4723990" y="6232284"/>
            <a:ext cx="2940552" cy="553998"/>
          </a:xfrm>
          <a:prstGeom prst="rect">
            <a:avLst/>
          </a:prstGeom>
          <a:noFill/>
        </p:spPr>
        <p:txBody>
          <a:bodyPr wrap="square" rtlCol="0">
            <a:spAutoFit/>
          </a:bodyPr>
          <a:lstStyle/>
          <a:p>
            <a:pPr algn="ctr"/>
            <a:r>
              <a:rPr lang="en-US" altLang="zh-CN" sz="1600" dirty="0" err="1">
                <a:solidFill>
                  <a:srgbClr val="FF0000"/>
                </a:solidFill>
                <a:latin typeface="Times New Roman" panose="02020603050405020304" pitchFamily="18" charset="0"/>
                <a:cs typeface="Times New Roman" panose="02020603050405020304" pitchFamily="18" charset="0"/>
              </a:rPr>
              <a:t>DiffusionSat</a:t>
            </a:r>
            <a:endParaRPr lang="en-US" altLang="zh-CN" sz="1600" dirty="0">
              <a:solidFill>
                <a:srgbClr val="FF0000"/>
              </a:solidFill>
              <a:latin typeface="Times New Roman" panose="02020603050405020304" pitchFamily="18" charset="0"/>
              <a:cs typeface="Times New Roman" panose="02020603050405020304" pitchFamily="18" charset="0"/>
            </a:endParaRPr>
          </a:p>
          <a:p>
            <a:pPr algn="ctr"/>
            <a:r>
              <a:rPr lang="en-US" altLang="zh-CN" sz="1400" dirty="0">
                <a:solidFill>
                  <a:srgbClr val="FF0000"/>
                </a:solidFill>
                <a:latin typeface="Times New Roman" panose="02020603050405020304" pitchFamily="18" charset="0"/>
                <a:cs typeface="Times New Roman" panose="02020603050405020304" pitchFamily="18" charset="0"/>
              </a:rPr>
              <a:t>(metadata incorporating into prompt)</a:t>
            </a:r>
            <a:endParaRPr lang="zh-CN" altLang="en-US" sz="1400" dirty="0">
              <a:solidFill>
                <a:srgbClr val="FF0000"/>
              </a:solidFill>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3D64CE87-6595-B5EB-19D6-4DF8D01D474F}"/>
              </a:ext>
            </a:extLst>
          </p:cNvPr>
          <p:cNvSpPr txBox="1"/>
          <p:nvPr/>
        </p:nvSpPr>
        <p:spPr>
          <a:xfrm>
            <a:off x="229130" y="6509283"/>
            <a:ext cx="5170389" cy="553998"/>
          </a:xfrm>
          <a:prstGeom prst="rect">
            <a:avLst/>
          </a:prstGeom>
          <a:noFill/>
        </p:spPr>
        <p:txBody>
          <a:bodyPr wrap="square" rtlCol="0">
            <a:spAutoFit/>
          </a:bodyPr>
          <a:lstStyle/>
          <a:p>
            <a:r>
              <a:rPr lang="en-US" altLang="zh-CN" sz="1200" dirty="0">
                <a:solidFill>
                  <a:srgbClr val="7F7F7F"/>
                </a:solidFill>
                <a:latin typeface="Times New Roman" panose="02020603050405020304" pitchFamily="18" charset="0"/>
                <a:cs typeface="Times New Roman" panose="02020603050405020304" pitchFamily="18" charset="0"/>
              </a:rPr>
              <a:t>Real world source:</a:t>
            </a:r>
            <a:r>
              <a:rPr lang="en-US" altLang="zh-CN" sz="1200" dirty="0">
                <a:solidFill>
                  <a:srgbClr val="0563C1"/>
                </a:solidFill>
                <a:highlight>
                  <a:srgbClr val="FFFFFF"/>
                </a:highlight>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 https://earth.google.com</a:t>
            </a:r>
            <a:endParaRPr lang="en-US" altLang="zh-CN" sz="1200" dirty="0">
              <a:solidFill>
                <a:srgbClr val="7F7F7F"/>
              </a:solidFill>
              <a:highlight>
                <a:srgbClr val="FFFFFF"/>
              </a:highlight>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endParaRPr>
          </a:p>
          <a:p>
            <a:endParaRPr lang="zh-CN" altLang="en-US" dirty="0"/>
          </a:p>
        </p:txBody>
      </p:sp>
    </p:spTree>
    <p:extLst>
      <p:ext uri="{BB962C8B-B14F-4D97-AF65-F5344CB8AC3E}">
        <p14:creationId xmlns:p14="http://schemas.microsoft.com/office/powerpoint/2010/main" val="13110068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11D1E0C-7208-96DE-694B-33403F545096}"/>
              </a:ext>
            </a:extLst>
          </p:cNvPr>
          <p:cNvPicPr>
            <a:picLocks noChangeAspect="1"/>
          </p:cNvPicPr>
          <p:nvPr/>
        </p:nvPicPr>
        <p:blipFill rotWithShape="1">
          <a:blip r:embed="rId3"/>
          <a:srcRect b="78925"/>
          <a:stretch/>
        </p:blipFill>
        <p:spPr>
          <a:xfrm>
            <a:off x="0" y="-47031"/>
            <a:ext cx="12192000" cy="1445342"/>
          </a:xfrm>
          <a:prstGeom prst="rect">
            <a:avLst/>
          </a:prstGeom>
        </p:spPr>
      </p:pic>
      <p:sp>
        <p:nvSpPr>
          <p:cNvPr id="5" name="矩形 4">
            <a:extLst>
              <a:ext uri="{FF2B5EF4-FFF2-40B4-BE49-F238E27FC236}">
                <a16:creationId xmlns:a16="http://schemas.microsoft.com/office/drawing/2014/main" id="{23B0A268-D346-5FA4-FBBD-152509EDFD00}"/>
              </a:ext>
            </a:extLst>
          </p:cNvPr>
          <p:cNvSpPr/>
          <p:nvPr/>
        </p:nvSpPr>
        <p:spPr>
          <a:xfrm>
            <a:off x="497839" y="71718"/>
            <a:ext cx="11096513" cy="81728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nSpc>
                <a:spcPct val="150000"/>
              </a:lnSpc>
            </a:pPr>
            <a:r>
              <a:rPr lang="zh-CN" altLang="en-US" sz="3600" b="1" dirty="0">
                <a:solidFill>
                  <a:srgbClr val="1B4975"/>
                </a:solidFill>
                <a:latin typeface="+mn-ea"/>
              </a:rPr>
              <a:t>进度汇报：样例对比（二）</a:t>
            </a:r>
            <a:endParaRPr lang="en-US" altLang="zh-CN" sz="3600" b="1" dirty="0">
              <a:solidFill>
                <a:schemeClr val="accent1">
                  <a:lumMod val="75000"/>
                </a:schemeClr>
              </a:solidFill>
            </a:endParaRPr>
          </a:p>
        </p:txBody>
      </p:sp>
      <p:sp>
        <p:nvSpPr>
          <p:cNvPr id="10" name="矩形 9"/>
          <p:cNvSpPr/>
          <p:nvPr/>
        </p:nvSpPr>
        <p:spPr>
          <a:xfrm>
            <a:off x="229130" y="1158973"/>
            <a:ext cx="11962869" cy="873572"/>
          </a:xfrm>
          <a:prstGeom prst="rect">
            <a:avLst/>
          </a:prstGeom>
        </p:spPr>
        <p:txBody>
          <a:bodyPr wrap="square">
            <a:spAutoFit/>
          </a:bodyPr>
          <a:lstStyle/>
          <a:p>
            <a:pPr marL="285750" lvl="0" indent="-285750" eaLnBrk="0" fontAlgn="base" hangingPunct="0">
              <a:lnSpc>
                <a:spcPct val="150000"/>
              </a:lnSpc>
              <a:spcBef>
                <a:spcPct val="0"/>
              </a:spcBef>
              <a:spcAft>
                <a:spcPct val="0"/>
              </a:spcAft>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Prompt:</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 satellite image of a forest suffering from a wildfire in Portugal, with longitude of 8.2380 east longitude and latitude of 39.8043 north latitude, ground sampling distance of 0.47, cloud cover of 0, on July 29, 2017</a:t>
            </a:r>
          </a:p>
        </p:txBody>
      </p:sp>
      <p:sp>
        <p:nvSpPr>
          <p:cNvPr id="23" name="文本框 22">
            <a:extLst>
              <a:ext uri="{FF2B5EF4-FFF2-40B4-BE49-F238E27FC236}">
                <a16:creationId xmlns:a16="http://schemas.microsoft.com/office/drawing/2014/main" id="{1F4E64C8-EA7A-CCDA-7D0A-96BCE25B6BDB}"/>
              </a:ext>
            </a:extLst>
          </p:cNvPr>
          <p:cNvSpPr txBox="1"/>
          <p:nvPr/>
        </p:nvSpPr>
        <p:spPr>
          <a:xfrm>
            <a:off x="2083778" y="4020724"/>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V1</a:t>
            </a:r>
            <a:endParaRPr lang="zh-CN" altLang="en-US" sz="1600" dirty="0">
              <a:latin typeface="Times New Roman" panose="02020603050405020304" pitchFamily="18" charset="0"/>
              <a:cs typeface="Times New Roman" panose="02020603050405020304" pitchFamily="18" charset="0"/>
            </a:endParaRPr>
          </a:p>
        </p:txBody>
      </p:sp>
      <p:sp>
        <p:nvSpPr>
          <p:cNvPr id="24" name="文本框 23">
            <a:extLst>
              <a:ext uri="{FF2B5EF4-FFF2-40B4-BE49-F238E27FC236}">
                <a16:creationId xmlns:a16="http://schemas.microsoft.com/office/drawing/2014/main" id="{4D15E6AB-0A8B-3842-C1E9-256E85459C7B}"/>
              </a:ext>
            </a:extLst>
          </p:cNvPr>
          <p:cNvSpPr txBox="1"/>
          <p:nvPr/>
        </p:nvSpPr>
        <p:spPr>
          <a:xfrm>
            <a:off x="4645446" y="4030056"/>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V2</a:t>
            </a:r>
            <a:endParaRPr lang="zh-CN" altLang="en-US" sz="1600" dirty="0">
              <a:latin typeface="Times New Roman" panose="02020603050405020304" pitchFamily="18" charset="0"/>
              <a:cs typeface="Times New Roman" panose="02020603050405020304" pitchFamily="18" charset="0"/>
            </a:endParaRPr>
          </a:p>
        </p:txBody>
      </p:sp>
      <p:sp>
        <p:nvSpPr>
          <p:cNvPr id="25" name="文本框 24">
            <a:extLst>
              <a:ext uri="{FF2B5EF4-FFF2-40B4-BE49-F238E27FC236}">
                <a16:creationId xmlns:a16="http://schemas.microsoft.com/office/drawing/2014/main" id="{34BE3830-2ACD-6CA7-9325-2893D5D5E0C9}"/>
              </a:ext>
            </a:extLst>
          </p:cNvPr>
          <p:cNvSpPr txBox="1"/>
          <p:nvPr/>
        </p:nvSpPr>
        <p:spPr>
          <a:xfrm>
            <a:off x="9732575" y="4030056"/>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V3</a:t>
            </a:r>
            <a:endParaRPr lang="zh-CN" altLang="en-US" sz="1600" dirty="0">
              <a:latin typeface="Times New Roman" panose="02020603050405020304" pitchFamily="18" charset="0"/>
              <a:cs typeface="Times New Roman" panose="02020603050405020304" pitchFamily="18" charset="0"/>
            </a:endParaRPr>
          </a:p>
        </p:txBody>
      </p:sp>
      <p:sp>
        <p:nvSpPr>
          <p:cNvPr id="26" name="文本框 25">
            <a:extLst>
              <a:ext uri="{FF2B5EF4-FFF2-40B4-BE49-F238E27FC236}">
                <a16:creationId xmlns:a16="http://schemas.microsoft.com/office/drawing/2014/main" id="{3A087E7B-DC34-8F1C-E6D0-D5984F9E2797}"/>
              </a:ext>
            </a:extLst>
          </p:cNvPr>
          <p:cNvSpPr txBox="1"/>
          <p:nvPr/>
        </p:nvSpPr>
        <p:spPr>
          <a:xfrm>
            <a:off x="7173710" y="4040508"/>
            <a:ext cx="1859292"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XL</a:t>
            </a:r>
            <a:endParaRPr lang="zh-CN" altLang="en-US" sz="1600" dirty="0">
              <a:latin typeface="Times New Roman" panose="02020603050405020304" pitchFamily="18" charset="0"/>
              <a:cs typeface="Times New Roman" panose="02020603050405020304" pitchFamily="18" charset="0"/>
            </a:endParaRPr>
          </a:p>
        </p:txBody>
      </p:sp>
      <p:sp>
        <p:nvSpPr>
          <p:cNvPr id="33" name="文本框 32">
            <a:extLst>
              <a:ext uri="{FF2B5EF4-FFF2-40B4-BE49-F238E27FC236}">
                <a16:creationId xmlns:a16="http://schemas.microsoft.com/office/drawing/2014/main" id="{57BED952-005C-ED51-F97D-D2FDA4E1BB82}"/>
              </a:ext>
            </a:extLst>
          </p:cNvPr>
          <p:cNvSpPr txBox="1"/>
          <p:nvPr/>
        </p:nvSpPr>
        <p:spPr>
          <a:xfrm>
            <a:off x="344895" y="4973235"/>
            <a:ext cx="1491655" cy="923330"/>
          </a:xfrm>
          <a:prstGeom prst="rect">
            <a:avLst/>
          </a:prstGeom>
          <a:noFill/>
        </p:spPr>
        <p:txBody>
          <a:bodyPr wrap="square">
            <a:spAutoFit/>
          </a:bodyPr>
          <a:lstStyle/>
          <a:p>
            <a:r>
              <a:rPr lang="zh-CN" altLang="en-US" dirty="0">
                <a:latin typeface="Times New Roman" panose="02020603050405020304" pitchFamily="18" charset="0"/>
                <a:cs typeface="Times New Roman" panose="02020603050405020304" pitchFamily="18" charset="0"/>
              </a:rPr>
              <a:t>incorporating metadata into text</a:t>
            </a:r>
          </a:p>
        </p:txBody>
      </p:sp>
      <p:sp>
        <p:nvSpPr>
          <p:cNvPr id="34" name="文本框 33">
            <a:extLst>
              <a:ext uri="{FF2B5EF4-FFF2-40B4-BE49-F238E27FC236}">
                <a16:creationId xmlns:a16="http://schemas.microsoft.com/office/drawing/2014/main" id="{90DD827D-5FC8-9D1D-BE71-5BFFBAAB20AD}"/>
              </a:ext>
            </a:extLst>
          </p:cNvPr>
          <p:cNvSpPr txBox="1"/>
          <p:nvPr/>
        </p:nvSpPr>
        <p:spPr>
          <a:xfrm>
            <a:off x="344895" y="2713360"/>
            <a:ext cx="1717991" cy="646331"/>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prompt without metadata</a:t>
            </a:r>
            <a:endParaRPr lang="zh-CN" altLang="en-US" dirty="0">
              <a:latin typeface="Times New Roman" panose="02020603050405020304" pitchFamily="18" charset="0"/>
              <a:cs typeface="Times New Roman" panose="02020603050405020304" pitchFamily="18" charset="0"/>
            </a:endParaRPr>
          </a:p>
        </p:txBody>
      </p:sp>
      <p:sp>
        <p:nvSpPr>
          <p:cNvPr id="49" name="文本框 48">
            <a:extLst>
              <a:ext uri="{FF2B5EF4-FFF2-40B4-BE49-F238E27FC236}">
                <a16:creationId xmlns:a16="http://schemas.microsoft.com/office/drawing/2014/main" id="{B62205FF-4938-F0A4-8895-C1F139D5EED7}"/>
              </a:ext>
            </a:extLst>
          </p:cNvPr>
          <p:cNvSpPr txBox="1"/>
          <p:nvPr/>
        </p:nvSpPr>
        <p:spPr>
          <a:xfrm>
            <a:off x="2108734" y="6359101"/>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V1</a:t>
            </a:r>
            <a:endParaRPr lang="zh-CN" altLang="en-US" sz="1600" dirty="0">
              <a:latin typeface="Times New Roman" panose="02020603050405020304" pitchFamily="18" charset="0"/>
              <a:cs typeface="Times New Roman" panose="02020603050405020304" pitchFamily="18" charset="0"/>
            </a:endParaRPr>
          </a:p>
        </p:txBody>
      </p:sp>
      <p:sp>
        <p:nvSpPr>
          <p:cNvPr id="50" name="文本框 49">
            <a:extLst>
              <a:ext uri="{FF2B5EF4-FFF2-40B4-BE49-F238E27FC236}">
                <a16:creationId xmlns:a16="http://schemas.microsoft.com/office/drawing/2014/main" id="{6B9A5867-4C71-E859-2558-4178F2CC08FD}"/>
              </a:ext>
            </a:extLst>
          </p:cNvPr>
          <p:cNvSpPr txBox="1"/>
          <p:nvPr/>
        </p:nvSpPr>
        <p:spPr>
          <a:xfrm>
            <a:off x="4670402" y="6353590"/>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V2</a:t>
            </a:r>
            <a:endParaRPr lang="zh-CN" altLang="en-US" sz="1600" dirty="0">
              <a:latin typeface="Times New Roman" panose="02020603050405020304" pitchFamily="18" charset="0"/>
              <a:cs typeface="Times New Roman" panose="02020603050405020304" pitchFamily="18" charset="0"/>
            </a:endParaRPr>
          </a:p>
        </p:txBody>
      </p:sp>
      <p:sp>
        <p:nvSpPr>
          <p:cNvPr id="51" name="文本框 50">
            <a:extLst>
              <a:ext uri="{FF2B5EF4-FFF2-40B4-BE49-F238E27FC236}">
                <a16:creationId xmlns:a16="http://schemas.microsoft.com/office/drawing/2014/main" id="{0E19BF9D-89C2-F632-0DD6-2240AC80D2A4}"/>
              </a:ext>
            </a:extLst>
          </p:cNvPr>
          <p:cNvSpPr txBox="1"/>
          <p:nvPr/>
        </p:nvSpPr>
        <p:spPr>
          <a:xfrm>
            <a:off x="9775107" y="6353590"/>
            <a:ext cx="1833131"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V3</a:t>
            </a:r>
            <a:endParaRPr lang="zh-CN" altLang="en-US" sz="1600" dirty="0">
              <a:latin typeface="Times New Roman" panose="02020603050405020304" pitchFamily="18" charset="0"/>
              <a:cs typeface="Times New Roman" panose="02020603050405020304" pitchFamily="18" charset="0"/>
            </a:endParaRPr>
          </a:p>
        </p:txBody>
      </p:sp>
      <p:sp>
        <p:nvSpPr>
          <p:cNvPr id="52" name="文本框 51">
            <a:extLst>
              <a:ext uri="{FF2B5EF4-FFF2-40B4-BE49-F238E27FC236}">
                <a16:creationId xmlns:a16="http://schemas.microsoft.com/office/drawing/2014/main" id="{62B2D359-3FFC-7722-8775-6A4803806522}"/>
              </a:ext>
            </a:extLst>
          </p:cNvPr>
          <p:cNvSpPr txBox="1"/>
          <p:nvPr/>
        </p:nvSpPr>
        <p:spPr>
          <a:xfrm>
            <a:off x="7198666" y="6364042"/>
            <a:ext cx="1859292" cy="338554"/>
          </a:xfrm>
          <a:prstGeom prst="rect">
            <a:avLst/>
          </a:prstGeom>
          <a:noFill/>
        </p:spPr>
        <p:txBody>
          <a:bodyPr wrap="none" rtlCol="0">
            <a:spAutoFit/>
          </a:bodyPr>
          <a:lstStyle/>
          <a:p>
            <a:r>
              <a:rPr lang="en-US" altLang="zh-CN" sz="1600" dirty="0">
                <a:latin typeface="Times New Roman" panose="02020603050405020304" pitchFamily="18" charset="0"/>
                <a:cs typeface="Times New Roman" panose="02020603050405020304" pitchFamily="18" charset="0"/>
              </a:rPr>
              <a:t>Stable Diffusion XL</a:t>
            </a:r>
            <a:endParaRPr lang="zh-CN" altLang="en-US" sz="1600" dirty="0">
              <a:latin typeface="Times New Roman" panose="02020603050405020304" pitchFamily="18" charset="0"/>
              <a:cs typeface="Times New Roman" panose="02020603050405020304" pitchFamily="18" charset="0"/>
            </a:endParaRPr>
          </a:p>
        </p:txBody>
      </p:sp>
      <p:pic>
        <p:nvPicPr>
          <p:cNvPr id="2" name="图片 1">
            <a:extLst>
              <a:ext uri="{FF2B5EF4-FFF2-40B4-BE49-F238E27FC236}">
                <a16:creationId xmlns:a16="http://schemas.microsoft.com/office/drawing/2014/main" id="{3FB6BF6A-A134-A4BB-DAB0-C19C5984689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12358" y="2092250"/>
            <a:ext cx="1878100" cy="1878100"/>
          </a:xfrm>
          <a:prstGeom prst="rect">
            <a:avLst/>
          </a:prstGeom>
        </p:spPr>
      </p:pic>
      <p:pic>
        <p:nvPicPr>
          <p:cNvPr id="11" name="图片 10">
            <a:extLst>
              <a:ext uri="{FF2B5EF4-FFF2-40B4-BE49-F238E27FC236}">
                <a16:creationId xmlns:a16="http://schemas.microsoft.com/office/drawing/2014/main" id="{8667BE95-3147-8B0A-9253-14EE63C0B86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57657" y="2086500"/>
            <a:ext cx="1883045" cy="1883045"/>
          </a:xfrm>
          <a:prstGeom prst="rect">
            <a:avLst/>
          </a:prstGeom>
        </p:spPr>
      </p:pic>
      <p:pic>
        <p:nvPicPr>
          <p:cNvPr id="17" name="图片 16">
            <a:extLst>
              <a:ext uri="{FF2B5EF4-FFF2-40B4-BE49-F238E27FC236}">
                <a16:creationId xmlns:a16="http://schemas.microsoft.com/office/drawing/2014/main" id="{9834047A-A6A1-FACE-613A-2281AD6D0F0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62886" y="2093118"/>
            <a:ext cx="1883045" cy="1883045"/>
          </a:xfrm>
          <a:prstGeom prst="rect">
            <a:avLst/>
          </a:prstGeom>
        </p:spPr>
      </p:pic>
      <p:pic>
        <p:nvPicPr>
          <p:cNvPr id="21" name="图片 20">
            <a:extLst>
              <a:ext uri="{FF2B5EF4-FFF2-40B4-BE49-F238E27FC236}">
                <a16:creationId xmlns:a16="http://schemas.microsoft.com/office/drawing/2014/main" id="{BAF2231D-FD9C-7979-3701-96551E734BD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711307" y="2084551"/>
            <a:ext cx="1878100" cy="1878100"/>
          </a:xfrm>
          <a:prstGeom prst="rect">
            <a:avLst/>
          </a:prstGeom>
        </p:spPr>
      </p:pic>
      <p:pic>
        <p:nvPicPr>
          <p:cNvPr id="29" name="图片 28">
            <a:extLst>
              <a:ext uri="{FF2B5EF4-FFF2-40B4-BE49-F238E27FC236}">
                <a16:creationId xmlns:a16="http://schemas.microsoft.com/office/drawing/2014/main" id="{451BEE92-0091-E88E-3B3A-FE4427D9CFC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063533" y="4420615"/>
            <a:ext cx="1896931" cy="1896931"/>
          </a:xfrm>
          <a:prstGeom prst="rect">
            <a:avLst/>
          </a:prstGeom>
        </p:spPr>
      </p:pic>
      <p:pic>
        <p:nvPicPr>
          <p:cNvPr id="31" name="图片 30">
            <a:extLst>
              <a:ext uri="{FF2B5EF4-FFF2-40B4-BE49-F238E27FC236}">
                <a16:creationId xmlns:a16="http://schemas.microsoft.com/office/drawing/2014/main" id="{3345437E-5EE2-2648-60F8-CAA6AEB3A75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612358" y="4413597"/>
            <a:ext cx="1903949" cy="1903949"/>
          </a:xfrm>
          <a:prstGeom prst="rect">
            <a:avLst/>
          </a:prstGeom>
        </p:spPr>
      </p:pic>
      <p:pic>
        <p:nvPicPr>
          <p:cNvPr id="35" name="图片 34">
            <a:extLst>
              <a:ext uri="{FF2B5EF4-FFF2-40B4-BE49-F238E27FC236}">
                <a16:creationId xmlns:a16="http://schemas.microsoft.com/office/drawing/2014/main" id="{8D5CFE88-3EB1-870A-8BF3-39E31E110391}"/>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173710" y="4413597"/>
            <a:ext cx="1903949" cy="1903949"/>
          </a:xfrm>
          <a:prstGeom prst="rect">
            <a:avLst/>
          </a:prstGeom>
        </p:spPr>
      </p:pic>
      <p:pic>
        <p:nvPicPr>
          <p:cNvPr id="39" name="图片 38">
            <a:extLst>
              <a:ext uri="{FF2B5EF4-FFF2-40B4-BE49-F238E27FC236}">
                <a16:creationId xmlns:a16="http://schemas.microsoft.com/office/drawing/2014/main" id="{67CEDC22-493B-841D-F787-4A346D65E7E9}"/>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707039" y="4413597"/>
            <a:ext cx="1903949" cy="1903949"/>
          </a:xfrm>
          <a:prstGeom prst="rect">
            <a:avLst/>
          </a:prstGeom>
        </p:spPr>
      </p:pic>
    </p:spTree>
    <p:extLst>
      <p:ext uri="{BB962C8B-B14F-4D97-AF65-F5344CB8AC3E}">
        <p14:creationId xmlns:p14="http://schemas.microsoft.com/office/powerpoint/2010/main" val="4090332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45805" y="294968"/>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984658" y="4866967"/>
            <a:ext cx="1961536" cy="1696064"/>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403122" y="449825"/>
            <a:ext cx="11385755" cy="5958349"/>
          </a:xfrm>
          <a:prstGeom prst="roundRect">
            <a:avLst>
              <a:gd name="adj" fmla="val 1568"/>
            </a:avLst>
          </a:prstGeom>
          <a:solidFill>
            <a:schemeClr val="bg1"/>
          </a:solidFill>
          <a:ln>
            <a:noFill/>
          </a:ln>
          <a:effectLst>
            <a:glow rad="228600">
              <a:srgbClr val="02615A">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4476985" y="2714351"/>
            <a:ext cx="4556948" cy="1008189"/>
            <a:chOff x="4476985" y="2703555"/>
            <a:chExt cx="4556948" cy="1008189"/>
          </a:xfrm>
        </p:grpSpPr>
        <p:sp>
          <p:nvSpPr>
            <p:cNvPr id="8" name="文本框 7"/>
            <p:cNvSpPr txBox="1"/>
            <p:nvPr/>
          </p:nvSpPr>
          <p:spPr>
            <a:xfrm>
              <a:off x="4476985" y="2703555"/>
              <a:ext cx="4556948" cy="923330"/>
            </a:xfrm>
            <a:prstGeom prst="rect">
              <a:avLst/>
            </a:prstGeom>
            <a:noFill/>
          </p:spPr>
          <p:txBody>
            <a:bodyPr wrap="square" rtlCol="0" anchor="ctr">
              <a:spAutoFit/>
            </a:bodyPr>
            <a:lstStyle/>
            <a:p>
              <a:pPr algn="dist"/>
              <a:r>
                <a:rPr lang="zh-CN" altLang="en-US" sz="5400" b="1" dirty="0">
                  <a:solidFill>
                    <a:srgbClr val="1C4885"/>
                  </a:solidFill>
                  <a:latin typeface="微软雅黑" panose="020B0503020204020204" pitchFamily="34" charset="-122"/>
                </a:rPr>
                <a:t>下一阶段</a:t>
              </a:r>
            </a:p>
          </p:txBody>
        </p:sp>
        <p:cxnSp>
          <p:nvCxnSpPr>
            <p:cNvPr id="9" name="直接连接符 8"/>
            <p:cNvCxnSpPr/>
            <p:nvPr/>
          </p:nvCxnSpPr>
          <p:spPr>
            <a:xfrm>
              <a:off x="4604288" y="3711744"/>
              <a:ext cx="4294179"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10581005" y="789940"/>
            <a:ext cx="766445" cy="770255"/>
            <a:chOff x="8754" y="785"/>
            <a:chExt cx="1958" cy="1968"/>
          </a:xfrm>
        </p:grpSpPr>
        <p:sp>
          <p:nvSpPr>
            <p:cNvPr id="2" name="íṡḷîḍê"/>
            <p:cNvSpPr/>
            <p:nvPr/>
          </p:nvSpPr>
          <p:spPr bwMode="auto">
            <a:xfrm>
              <a:off x="9285" y="1408"/>
              <a:ext cx="897" cy="828"/>
            </a:xfrm>
            <a:custGeom>
              <a:avLst/>
              <a:gdLst>
                <a:gd name="T0" fmla="*/ 154 w 159"/>
                <a:gd name="T1" fmla="*/ 43 h 146"/>
                <a:gd name="T2" fmla="*/ 133 w 159"/>
                <a:gd name="T3" fmla="*/ 41 h 146"/>
                <a:gd name="T4" fmla="*/ 159 w 159"/>
                <a:gd name="T5" fmla="*/ 25 h 146"/>
                <a:gd name="T6" fmla="*/ 133 w 159"/>
                <a:gd name="T7" fmla="*/ 24 h 146"/>
                <a:gd name="T8" fmla="*/ 97 w 159"/>
                <a:gd name="T9" fmla="*/ 38 h 146"/>
                <a:gd name="T10" fmla="*/ 106 w 159"/>
                <a:gd name="T11" fmla="*/ 24 h 146"/>
                <a:gd name="T12" fmla="*/ 72 w 159"/>
                <a:gd name="T13" fmla="*/ 34 h 146"/>
                <a:gd name="T14" fmla="*/ 66 w 159"/>
                <a:gd name="T15" fmla="*/ 36 h 146"/>
                <a:gd name="T16" fmla="*/ 0 w 159"/>
                <a:gd name="T17" fmla="*/ 23 h 146"/>
                <a:gd name="T18" fmla="*/ 28 w 159"/>
                <a:gd name="T19" fmla="*/ 34 h 146"/>
                <a:gd name="T20" fmla="*/ 30 w 159"/>
                <a:gd name="T21" fmla="*/ 41 h 146"/>
                <a:gd name="T22" fmla="*/ 11 w 159"/>
                <a:gd name="T23" fmla="*/ 40 h 146"/>
                <a:gd name="T24" fmla="*/ 41 w 159"/>
                <a:gd name="T25" fmla="*/ 60 h 146"/>
                <a:gd name="T26" fmla="*/ 24 w 159"/>
                <a:gd name="T27" fmla="*/ 60 h 146"/>
                <a:gd name="T28" fmla="*/ 46 w 159"/>
                <a:gd name="T29" fmla="*/ 79 h 146"/>
                <a:gd name="T30" fmla="*/ 35 w 159"/>
                <a:gd name="T31" fmla="*/ 78 h 146"/>
                <a:gd name="T32" fmla="*/ 54 w 159"/>
                <a:gd name="T33" fmla="*/ 92 h 146"/>
                <a:gd name="T34" fmla="*/ 54 w 159"/>
                <a:gd name="T35" fmla="*/ 96 h 146"/>
                <a:gd name="T36" fmla="*/ 46 w 159"/>
                <a:gd name="T37" fmla="*/ 96 h 146"/>
                <a:gd name="T38" fmla="*/ 64 w 159"/>
                <a:gd name="T39" fmla="*/ 108 h 146"/>
                <a:gd name="T40" fmla="*/ 64 w 159"/>
                <a:gd name="T41" fmla="*/ 114 h 146"/>
                <a:gd name="T42" fmla="*/ 60 w 159"/>
                <a:gd name="T43" fmla="*/ 115 h 146"/>
                <a:gd name="T44" fmla="*/ 81 w 159"/>
                <a:gd name="T45" fmla="*/ 146 h 146"/>
                <a:gd name="T46" fmla="*/ 103 w 159"/>
                <a:gd name="T47" fmla="*/ 117 h 146"/>
                <a:gd name="T48" fmla="*/ 98 w 159"/>
                <a:gd name="T49" fmla="*/ 114 h 146"/>
                <a:gd name="T50" fmla="*/ 99 w 159"/>
                <a:gd name="T51" fmla="*/ 107 h 146"/>
                <a:gd name="T52" fmla="*/ 115 w 159"/>
                <a:gd name="T53" fmla="*/ 97 h 146"/>
                <a:gd name="T54" fmla="*/ 112 w 159"/>
                <a:gd name="T55" fmla="*/ 92 h 146"/>
                <a:gd name="T56" fmla="*/ 131 w 159"/>
                <a:gd name="T57" fmla="*/ 79 h 146"/>
                <a:gd name="T58" fmla="*/ 119 w 159"/>
                <a:gd name="T59" fmla="*/ 79 h 146"/>
                <a:gd name="T60" fmla="*/ 117 w 159"/>
                <a:gd name="T61" fmla="*/ 75 h 146"/>
                <a:gd name="T62" fmla="*/ 141 w 159"/>
                <a:gd name="T63" fmla="*/ 59 h 146"/>
                <a:gd name="T64" fmla="*/ 125 w 159"/>
                <a:gd name="T65" fmla="*/ 58 h 146"/>
                <a:gd name="T66" fmla="*/ 124 w 159"/>
                <a:gd name="T67" fmla="*/ 54 h 146"/>
                <a:gd name="T68" fmla="*/ 154 w 159"/>
                <a:gd name="T69" fmla="*/ 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9" h="146">
                  <a:moveTo>
                    <a:pt x="154" y="43"/>
                  </a:moveTo>
                  <a:cubicBezTo>
                    <a:pt x="133" y="41"/>
                    <a:pt x="133" y="41"/>
                    <a:pt x="133" y="41"/>
                  </a:cubicBezTo>
                  <a:cubicBezTo>
                    <a:pt x="137" y="34"/>
                    <a:pt x="155" y="37"/>
                    <a:pt x="159" y="25"/>
                  </a:cubicBezTo>
                  <a:cubicBezTo>
                    <a:pt x="133" y="24"/>
                    <a:pt x="133" y="24"/>
                    <a:pt x="133" y="24"/>
                  </a:cubicBezTo>
                  <a:cubicBezTo>
                    <a:pt x="114" y="21"/>
                    <a:pt x="107" y="39"/>
                    <a:pt x="97" y="38"/>
                  </a:cubicBezTo>
                  <a:cubicBezTo>
                    <a:pt x="88" y="29"/>
                    <a:pt x="100" y="28"/>
                    <a:pt x="106" y="24"/>
                  </a:cubicBezTo>
                  <a:cubicBezTo>
                    <a:pt x="80" y="0"/>
                    <a:pt x="72" y="32"/>
                    <a:pt x="72" y="34"/>
                  </a:cubicBezTo>
                  <a:cubicBezTo>
                    <a:pt x="71" y="37"/>
                    <a:pt x="68" y="38"/>
                    <a:pt x="66" y="36"/>
                  </a:cubicBezTo>
                  <a:cubicBezTo>
                    <a:pt x="58" y="12"/>
                    <a:pt x="33" y="22"/>
                    <a:pt x="0" y="23"/>
                  </a:cubicBezTo>
                  <a:cubicBezTo>
                    <a:pt x="8" y="31"/>
                    <a:pt x="17" y="32"/>
                    <a:pt x="28" y="34"/>
                  </a:cubicBezTo>
                  <a:cubicBezTo>
                    <a:pt x="30" y="36"/>
                    <a:pt x="32" y="38"/>
                    <a:pt x="30" y="41"/>
                  </a:cubicBezTo>
                  <a:cubicBezTo>
                    <a:pt x="11" y="40"/>
                    <a:pt x="11" y="40"/>
                    <a:pt x="11" y="40"/>
                  </a:cubicBezTo>
                  <a:cubicBezTo>
                    <a:pt x="19" y="58"/>
                    <a:pt x="35" y="49"/>
                    <a:pt x="41" y="60"/>
                  </a:cubicBezTo>
                  <a:cubicBezTo>
                    <a:pt x="24" y="60"/>
                    <a:pt x="24" y="60"/>
                    <a:pt x="24" y="60"/>
                  </a:cubicBezTo>
                  <a:cubicBezTo>
                    <a:pt x="25" y="75"/>
                    <a:pt x="41" y="68"/>
                    <a:pt x="46" y="79"/>
                  </a:cubicBezTo>
                  <a:cubicBezTo>
                    <a:pt x="35" y="78"/>
                    <a:pt x="35" y="78"/>
                    <a:pt x="35" y="78"/>
                  </a:cubicBezTo>
                  <a:cubicBezTo>
                    <a:pt x="40" y="90"/>
                    <a:pt x="48" y="91"/>
                    <a:pt x="54" y="92"/>
                  </a:cubicBezTo>
                  <a:cubicBezTo>
                    <a:pt x="54" y="96"/>
                    <a:pt x="54" y="96"/>
                    <a:pt x="54" y="96"/>
                  </a:cubicBezTo>
                  <a:cubicBezTo>
                    <a:pt x="46" y="96"/>
                    <a:pt x="46" y="96"/>
                    <a:pt x="46" y="96"/>
                  </a:cubicBezTo>
                  <a:cubicBezTo>
                    <a:pt x="46" y="104"/>
                    <a:pt x="57" y="109"/>
                    <a:pt x="64" y="108"/>
                  </a:cubicBezTo>
                  <a:cubicBezTo>
                    <a:pt x="64" y="114"/>
                    <a:pt x="64" y="114"/>
                    <a:pt x="64" y="114"/>
                  </a:cubicBezTo>
                  <a:cubicBezTo>
                    <a:pt x="60" y="115"/>
                    <a:pt x="60" y="115"/>
                    <a:pt x="60" y="115"/>
                  </a:cubicBezTo>
                  <a:cubicBezTo>
                    <a:pt x="81" y="146"/>
                    <a:pt x="81" y="146"/>
                    <a:pt x="81" y="146"/>
                  </a:cubicBezTo>
                  <a:cubicBezTo>
                    <a:pt x="103" y="117"/>
                    <a:pt x="103" y="117"/>
                    <a:pt x="103" y="117"/>
                  </a:cubicBezTo>
                  <a:cubicBezTo>
                    <a:pt x="98" y="114"/>
                    <a:pt x="98" y="114"/>
                    <a:pt x="98" y="114"/>
                  </a:cubicBezTo>
                  <a:cubicBezTo>
                    <a:pt x="99" y="107"/>
                    <a:pt x="99" y="107"/>
                    <a:pt x="99" y="107"/>
                  </a:cubicBezTo>
                  <a:cubicBezTo>
                    <a:pt x="105" y="108"/>
                    <a:pt x="111" y="106"/>
                    <a:pt x="115" y="97"/>
                  </a:cubicBezTo>
                  <a:cubicBezTo>
                    <a:pt x="114" y="95"/>
                    <a:pt x="99" y="99"/>
                    <a:pt x="112" y="92"/>
                  </a:cubicBezTo>
                  <a:cubicBezTo>
                    <a:pt x="120" y="91"/>
                    <a:pt x="125" y="85"/>
                    <a:pt x="131" y="79"/>
                  </a:cubicBezTo>
                  <a:cubicBezTo>
                    <a:pt x="119" y="79"/>
                    <a:pt x="119" y="79"/>
                    <a:pt x="119" y="79"/>
                  </a:cubicBezTo>
                  <a:cubicBezTo>
                    <a:pt x="117" y="78"/>
                    <a:pt x="116" y="76"/>
                    <a:pt x="117" y="75"/>
                  </a:cubicBezTo>
                  <a:cubicBezTo>
                    <a:pt x="125" y="74"/>
                    <a:pt x="137" y="70"/>
                    <a:pt x="141" y="59"/>
                  </a:cubicBezTo>
                  <a:cubicBezTo>
                    <a:pt x="125" y="58"/>
                    <a:pt x="125" y="58"/>
                    <a:pt x="125" y="58"/>
                  </a:cubicBezTo>
                  <a:cubicBezTo>
                    <a:pt x="122" y="57"/>
                    <a:pt x="123" y="55"/>
                    <a:pt x="124" y="54"/>
                  </a:cubicBezTo>
                  <a:cubicBezTo>
                    <a:pt x="134" y="54"/>
                    <a:pt x="145" y="50"/>
                    <a:pt x="154" y="4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 name="íŝḻiḍè"/>
            <p:cNvSpPr/>
            <p:nvPr/>
          </p:nvSpPr>
          <p:spPr bwMode="auto">
            <a:xfrm>
              <a:off x="8856" y="1941"/>
              <a:ext cx="231" cy="183"/>
            </a:xfrm>
            <a:custGeom>
              <a:avLst/>
              <a:gdLst>
                <a:gd name="T0" fmla="*/ 6 w 41"/>
                <a:gd name="T1" fmla="*/ 15 h 32"/>
                <a:gd name="T2" fmla="*/ 9 w 41"/>
                <a:gd name="T3" fmla="*/ 16 h 32"/>
                <a:gd name="T4" fmla="*/ 37 w 41"/>
                <a:gd name="T5" fmla="*/ 18 h 32"/>
                <a:gd name="T6" fmla="*/ 41 w 41"/>
                <a:gd name="T7" fmla="*/ 16 h 32"/>
                <a:gd name="T8" fmla="*/ 32 w 41"/>
                <a:gd name="T9" fmla="*/ 0 h 32"/>
                <a:gd name="T10" fmla="*/ 28 w 41"/>
                <a:gd name="T11" fmla="*/ 1 h 32"/>
                <a:gd name="T12" fmla="*/ 35 w 41"/>
                <a:gd name="T13" fmla="*/ 14 h 32"/>
                <a:gd name="T14" fmla="*/ 30 w 41"/>
                <a:gd name="T15" fmla="*/ 13 h 32"/>
                <a:gd name="T16" fmla="*/ 4 w 41"/>
                <a:gd name="T17" fmla="*/ 12 h 32"/>
                <a:gd name="T18" fmla="*/ 0 w 41"/>
                <a:gd name="T19" fmla="*/ 14 h 32"/>
                <a:gd name="T20" fmla="*/ 10 w 41"/>
                <a:gd name="T21" fmla="*/ 32 h 32"/>
                <a:gd name="T22" fmla="*/ 14 w 41"/>
                <a:gd name="T23" fmla="*/ 30 h 32"/>
                <a:gd name="T24" fmla="*/ 6 w 41"/>
                <a:gd name="T25" fmla="*/ 1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32">
                  <a:moveTo>
                    <a:pt x="6" y="15"/>
                  </a:moveTo>
                  <a:cubicBezTo>
                    <a:pt x="9" y="16"/>
                    <a:pt x="9" y="16"/>
                    <a:pt x="9" y="16"/>
                  </a:cubicBezTo>
                  <a:cubicBezTo>
                    <a:pt x="37" y="18"/>
                    <a:pt x="37" y="18"/>
                    <a:pt x="37" y="18"/>
                  </a:cubicBezTo>
                  <a:cubicBezTo>
                    <a:pt x="41" y="16"/>
                    <a:pt x="41" y="16"/>
                    <a:pt x="41" y="16"/>
                  </a:cubicBezTo>
                  <a:cubicBezTo>
                    <a:pt x="32" y="0"/>
                    <a:pt x="32" y="0"/>
                    <a:pt x="32" y="0"/>
                  </a:cubicBezTo>
                  <a:cubicBezTo>
                    <a:pt x="28" y="1"/>
                    <a:pt x="28" y="1"/>
                    <a:pt x="28" y="1"/>
                  </a:cubicBezTo>
                  <a:cubicBezTo>
                    <a:pt x="35" y="14"/>
                    <a:pt x="35" y="14"/>
                    <a:pt x="35" y="14"/>
                  </a:cubicBezTo>
                  <a:cubicBezTo>
                    <a:pt x="34" y="14"/>
                    <a:pt x="32" y="14"/>
                    <a:pt x="30" y="13"/>
                  </a:cubicBezTo>
                  <a:cubicBezTo>
                    <a:pt x="4" y="12"/>
                    <a:pt x="4" y="12"/>
                    <a:pt x="4" y="12"/>
                  </a:cubicBezTo>
                  <a:cubicBezTo>
                    <a:pt x="0" y="14"/>
                    <a:pt x="0" y="14"/>
                    <a:pt x="0" y="14"/>
                  </a:cubicBezTo>
                  <a:cubicBezTo>
                    <a:pt x="10" y="32"/>
                    <a:pt x="10" y="32"/>
                    <a:pt x="10" y="32"/>
                  </a:cubicBezTo>
                  <a:cubicBezTo>
                    <a:pt x="14" y="30"/>
                    <a:pt x="14" y="30"/>
                    <a:pt x="14" y="30"/>
                  </a:cubicBezTo>
                  <a:lnTo>
                    <a:pt x="6" y="15"/>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11" name="îS1iďê"/>
            <p:cNvSpPr/>
            <p:nvPr/>
          </p:nvSpPr>
          <p:spPr bwMode="auto">
            <a:xfrm>
              <a:off x="8918" y="2054"/>
              <a:ext cx="226" cy="176"/>
            </a:xfrm>
            <a:custGeom>
              <a:avLst/>
              <a:gdLst>
                <a:gd name="T0" fmla="*/ 128 w 131"/>
                <a:gd name="T1" fmla="*/ 46 h 102"/>
                <a:gd name="T2" fmla="*/ 85 w 131"/>
                <a:gd name="T3" fmla="*/ 66 h 102"/>
                <a:gd name="T4" fmla="*/ 66 w 131"/>
                <a:gd name="T5" fmla="*/ 30 h 102"/>
                <a:gd name="T6" fmla="*/ 108 w 131"/>
                <a:gd name="T7" fmla="*/ 10 h 102"/>
                <a:gd name="T8" fmla="*/ 105 w 131"/>
                <a:gd name="T9" fmla="*/ 0 h 102"/>
                <a:gd name="T10" fmla="*/ 0 w 131"/>
                <a:gd name="T11" fmla="*/ 46 h 102"/>
                <a:gd name="T12" fmla="*/ 7 w 131"/>
                <a:gd name="T13" fmla="*/ 56 h 102"/>
                <a:gd name="T14" fmla="*/ 56 w 131"/>
                <a:gd name="T15" fmla="*/ 33 h 102"/>
                <a:gd name="T16" fmla="*/ 72 w 131"/>
                <a:gd name="T17" fmla="*/ 73 h 102"/>
                <a:gd name="T18" fmla="*/ 23 w 131"/>
                <a:gd name="T19" fmla="*/ 92 h 102"/>
                <a:gd name="T20" fmla="*/ 30 w 131"/>
                <a:gd name="T21" fmla="*/ 102 h 102"/>
                <a:gd name="T22" fmla="*/ 131 w 131"/>
                <a:gd name="T23" fmla="*/ 56 h 102"/>
                <a:gd name="T24" fmla="*/ 128 w 131"/>
                <a:gd name="T25" fmla="*/ 4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128" y="46"/>
                  </a:moveTo>
                  <a:lnTo>
                    <a:pt x="85" y="66"/>
                  </a:lnTo>
                  <a:lnTo>
                    <a:pt x="66" y="30"/>
                  </a:lnTo>
                  <a:lnTo>
                    <a:pt x="108" y="10"/>
                  </a:lnTo>
                  <a:lnTo>
                    <a:pt x="105" y="0"/>
                  </a:lnTo>
                  <a:lnTo>
                    <a:pt x="0" y="46"/>
                  </a:lnTo>
                  <a:lnTo>
                    <a:pt x="7" y="56"/>
                  </a:lnTo>
                  <a:lnTo>
                    <a:pt x="56" y="33"/>
                  </a:lnTo>
                  <a:lnTo>
                    <a:pt x="72" y="73"/>
                  </a:lnTo>
                  <a:lnTo>
                    <a:pt x="23" y="92"/>
                  </a:lnTo>
                  <a:lnTo>
                    <a:pt x="30" y="102"/>
                  </a:lnTo>
                  <a:lnTo>
                    <a:pt x="131" y="56"/>
                  </a:lnTo>
                  <a:lnTo>
                    <a:pt x="128" y="46"/>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13" name="i$ḷíḓe"/>
            <p:cNvSpPr/>
            <p:nvPr/>
          </p:nvSpPr>
          <p:spPr bwMode="auto">
            <a:xfrm>
              <a:off x="8980" y="2173"/>
              <a:ext cx="226" cy="176"/>
            </a:xfrm>
            <a:custGeom>
              <a:avLst/>
              <a:gdLst>
                <a:gd name="T0" fmla="*/ 72 w 131"/>
                <a:gd name="T1" fmla="*/ 76 h 102"/>
                <a:gd name="T2" fmla="*/ 85 w 131"/>
                <a:gd name="T3" fmla="*/ 69 h 102"/>
                <a:gd name="T4" fmla="*/ 66 w 131"/>
                <a:gd name="T5" fmla="*/ 30 h 102"/>
                <a:gd name="T6" fmla="*/ 98 w 131"/>
                <a:gd name="T7" fmla="*/ 17 h 102"/>
                <a:gd name="T8" fmla="*/ 118 w 131"/>
                <a:gd name="T9" fmla="*/ 56 h 102"/>
                <a:gd name="T10" fmla="*/ 131 w 131"/>
                <a:gd name="T11" fmla="*/ 53 h 102"/>
                <a:gd name="T12" fmla="*/ 105 w 131"/>
                <a:gd name="T13" fmla="*/ 0 h 102"/>
                <a:gd name="T14" fmla="*/ 0 w 131"/>
                <a:gd name="T15" fmla="*/ 50 h 102"/>
                <a:gd name="T16" fmla="*/ 30 w 131"/>
                <a:gd name="T17" fmla="*/ 102 h 102"/>
                <a:gd name="T18" fmla="*/ 39 w 131"/>
                <a:gd name="T19" fmla="*/ 96 h 102"/>
                <a:gd name="T20" fmla="*/ 20 w 131"/>
                <a:gd name="T21" fmla="*/ 53 h 102"/>
                <a:gd name="T22" fmla="*/ 52 w 131"/>
                <a:gd name="T23" fmla="*/ 36 h 102"/>
                <a:gd name="T24" fmla="*/ 72 w 131"/>
                <a:gd name="T25" fmla="*/ 7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02">
                  <a:moveTo>
                    <a:pt x="72" y="76"/>
                  </a:moveTo>
                  <a:lnTo>
                    <a:pt x="85" y="69"/>
                  </a:lnTo>
                  <a:lnTo>
                    <a:pt x="66" y="30"/>
                  </a:lnTo>
                  <a:lnTo>
                    <a:pt x="98" y="17"/>
                  </a:lnTo>
                  <a:lnTo>
                    <a:pt x="118" y="56"/>
                  </a:lnTo>
                  <a:lnTo>
                    <a:pt x="131" y="53"/>
                  </a:lnTo>
                  <a:lnTo>
                    <a:pt x="105" y="0"/>
                  </a:lnTo>
                  <a:lnTo>
                    <a:pt x="0" y="50"/>
                  </a:lnTo>
                  <a:lnTo>
                    <a:pt x="30" y="102"/>
                  </a:lnTo>
                  <a:lnTo>
                    <a:pt x="39" y="96"/>
                  </a:lnTo>
                  <a:lnTo>
                    <a:pt x="20" y="53"/>
                  </a:lnTo>
                  <a:lnTo>
                    <a:pt x="52" y="36"/>
                  </a:lnTo>
                  <a:lnTo>
                    <a:pt x="72" y="76"/>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1" name="îş1íḍé"/>
            <p:cNvSpPr/>
            <p:nvPr/>
          </p:nvSpPr>
          <p:spPr bwMode="auto">
            <a:xfrm>
              <a:off x="9070" y="2292"/>
              <a:ext cx="181" cy="131"/>
            </a:xfrm>
            <a:custGeom>
              <a:avLst/>
              <a:gdLst>
                <a:gd name="T0" fmla="*/ 32 w 32"/>
                <a:gd name="T1" fmla="*/ 3 h 23"/>
                <a:gd name="T2" fmla="*/ 30 w 32"/>
                <a:gd name="T3" fmla="*/ 0 h 23"/>
                <a:gd name="T4" fmla="*/ 13 w 32"/>
                <a:gd name="T5" fmla="*/ 16 h 23"/>
                <a:gd name="T6" fmla="*/ 10 w 32"/>
                <a:gd name="T7" fmla="*/ 19 h 23"/>
                <a:gd name="T8" fmla="*/ 7 w 32"/>
                <a:gd name="T9" fmla="*/ 20 h 23"/>
                <a:gd name="T10" fmla="*/ 5 w 32"/>
                <a:gd name="T11" fmla="*/ 19 h 23"/>
                <a:gd name="T12" fmla="*/ 4 w 32"/>
                <a:gd name="T13" fmla="*/ 16 h 23"/>
                <a:gd name="T14" fmla="*/ 7 w 32"/>
                <a:gd name="T15" fmla="*/ 11 h 23"/>
                <a:gd name="T16" fmla="*/ 5 w 32"/>
                <a:gd name="T17" fmla="*/ 10 h 23"/>
                <a:gd name="T18" fmla="*/ 0 w 32"/>
                <a:gd name="T19" fmla="*/ 16 h 23"/>
                <a:gd name="T20" fmla="*/ 2 w 32"/>
                <a:gd name="T21" fmla="*/ 21 h 23"/>
                <a:gd name="T22" fmla="*/ 6 w 32"/>
                <a:gd name="T23" fmla="*/ 23 h 23"/>
                <a:gd name="T24" fmla="*/ 10 w 32"/>
                <a:gd name="T25" fmla="*/ 22 h 23"/>
                <a:gd name="T26" fmla="*/ 15 w 32"/>
                <a:gd name="T27" fmla="*/ 18 h 23"/>
                <a:gd name="T28" fmla="*/ 32 w 32"/>
                <a:gd name="T29"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23">
                  <a:moveTo>
                    <a:pt x="32" y="3"/>
                  </a:moveTo>
                  <a:cubicBezTo>
                    <a:pt x="30" y="0"/>
                    <a:pt x="30" y="0"/>
                    <a:pt x="30" y="0"/>
                  </a:cubicBezTo>
                  <a:cubicBezTo>
                    <a:pt x="13" y="16"/>
                    <a:pt x="13" y="16"/>
                    <a:pt x="13" y="16"/>
                  </a:cubicBezTo>
                  <a:cubicBezTo>
                    <a:pt x="11" y="18"/>
                    <a:pt x="10" y="19"/>
                    <a:pt x="10" y="19"/>
                  </a:cubicBezTo>
                  <a:cubicBezTo>
                    <a:pt x="9" y="19"/>
                    <a:pt x="8" y="20"/>
                    <a:pt x="7" y="20"/>
                  </a:cubicBezTo>
                  <a:cubicBezTo>
                    <a:pt x="6" y="20"/>
                    <a:pt x="6" y="19"/>
                    <a:pt x="5" y="19"/>
                  </a:cubicBezTo>
                  <a:cubicBezTo>
                    <a:pt x="4" y="18"/>
                    <a:pt x="4" y="17"/>
                    <a:pt x="4" y="16"/>
                  </a:cubicBezTo>
                  <a:cubicBezTo>
                    <a:pt x="4" y="15"/>
                    <a:pt x="6" y="13"/>
                    <a:pt x="7" y="11"/>
                  </a:cubicBezTo>
                  <a:cubicBezTo>
                    <a:pt x="5" y="10"/>
                    <a:pt x="5" y="10"/>
                    <a:pt x="5" y="10"/>
                  </a:cubicBezTo>
                  <a:cubicBezTo>
                    <a:pt x="2" y="12"/>
                    <a:pt x="1" y="14"/>
                    <a:pt x="0" y="16"/>
                  </a:cubicBezTo>
                  <a:cubicBezTo>
                    <a:pt x="0" y="18"/>
                    <a:pt x="1" y="20"/>
                    <a:pt x="2" y="21"/>
                  </a:cubicBezTo>
                  <a:cubicBezTo>
                    <a:pt x="3" y="22"/>
                    <a:pt x="4" y="23"/>
                    <a:pt x="6" y="23"/>
                  </a:cubicBezTo>
                  <a:cubicBezTo>
                    <a:pt x="7" y="23"/>
                    <a:pt x="9" y="23"/>
                    <a:pt x="10" y="22"/>
                  </a:cubicBezTo>
                  <a:cubicBezTo>
                    <a:pt x="12" y="22"/>
                    <a:pt x="13" y="20"/>
                    <a:pt x="15" y="18"/>
                  </a:cubicBezTo>
                  <a:lnTo>
                    <a:pt x="32" y="3"/>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2" name="išḻïde"/>
            <p:cNvSpPr/>
            <p:nvPr/>
          </p:nvSpPr>
          <p:spPr bwMode="auto">
            <a:xfrm>
              <a:off x="9154" y="2322"/>
              <a:ext cx="148" cy="147"/>
            </a:xfrm>
            <a:custGeom>
              <a:avLst/>
              <a:gdLst>
                <a:gd name="T0" fmla="*/ 79 w 86"/>
                <a:gd name="T1" fmla="*/ 0 h 85"/>
                <a:gd name="T2" fmla="*/ 0 w 86"/>
                <a:gd name="T3" fmla="*/ 79 h 85"/>
                <a:gd name="T4" fmla="*/ 7 w 86"/>
                <a:gd name="T5" fmla="*/ 85 h 85"/>
                <a:gd name="T6" fmla="*/ 86 w 86"/>
                <a:gd name="T7" fmla="*/ 6 h 85"/>
                <a:gd name="T8" fmla="*/ 79 w 86"/>
                <a:gd name="T9" fmla="*/ 0 h 85"/>
              </a:gdLst>
              <a:ahLst/>
              <a:cxnLst>
                <a:cxn ang="0">
                  <a:pos x="T0" y="T1"/>
                </a:cxn>
                <a:cxn ang="0">
                  <a:pos x="T2" y="T3"/>
                </a:cxn>
                <a:cxn ang="0">
                  <a:pos x="T4" y="T5"/>
                </a:cxn>
                <a:cxn ang="0">
                  <a:pos x="T6" y="T7"/>
                </a:cxn>
                <a:cxn ang="0">
                  <a:pos x="T8" y="T9"/>
                </a:cxn>
              </a:cxnLst>
              <a:rect l="0" t="0" r="r" b="b"/>
              <a:pathLst>
                <a:path w="86" h="85">
                  <a:moveTo>
                    <a:pt x="79" y="0"/>
                  </a:moveTo>
                  <a:lnTo>
                    <a:pt x="0" y="79"/>
                  </a:lnTo>
                  <a:lnTo>
                    <a:pt x="7" y="85"/>
                  </a:lnTo>
                  <a:lnTo>
                    <a:pt x="86" y="6"/>
                  </a:lnTo>
                  <a:lnTo>
                    <a:pt x="79" y="0"/>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3" name="ís1ïḓè"/>
            <p:cNvSpPr/>
            <p:nvPr/>
          </p:nvSpPr>
          <p:spPr bwMode="auto">
            <a:xfrm>
              <a:off x="9184" y="2361"/>
              <a:ext cx="181" cy="198"/>
            </a:xfrm>
            <a:custGeom>
              <a:avLst/>
              <a:gdLst>
                <a:gd name="T0" fmla="*/ 29 w 32"/>
                <a:gd name="T1" fmla="*/ 0 h 35"/>
                <a:gd name="T2" fmla="*/ 0 w 32"/>
                <a:gd name="T3" fmla="*/ 21 h 35"/>
                <a:gd name="T4" fmla="*/ 3 w 32"/>
                <a:gd name="T5" fmla="*/ 23 h 35"/>
                <a:gd name="T6" fmla="*/ 12 w 32"/>
                <a:gd name="T7" fmla="*/ 17 h 35"/>
                <a:gd name="T8" fmla="*/ 20 w 32"/>
                <a:gd name="T9" fmla="*/ 23 h 35"/>
                <a:gd name="T10" fmla="*/ 16 w 32"/>
                <a:gd name="T11" fmla="*/ 33 h 35"/>
                <a:gd name="T12" fmla="*/ 19 w 32"/>
                <a:gd name="T13" fmla="*/ 35 h 35"/>
                <a:gd name="T14" fmla="*/ 32 w 32"/>
                <a:gd name="T15" fmla="*/ 3 h 35"/>
                <a:gd name="T16" fmla="*/ 29 w 32"/>
                <a:gd name="T17" fmla="*/ 0 h 35"/>
                <a:gd name="T18" fmla="*/ 25 w 32"/>
                <a:gd name="T19" fmla="*/ 11 h 35"/>
                <a:gd name="T20" fmla="*/ 22 w 32"/>
                <a:gd name="T21" fmla="*/ 20 h 35"/>
                <a:gd name="T22" fmla="*/ 15 w 32"/>
                <a:gd name="T23" fmla="*/ 15 h 35"/>
                <a:gd name="T24" fmla="*/ 23 w 32"/>
                <a:gd name="T25" fmla="*/ 8 h 35"/>
                <a:gd name="T26" fmla="*/ 28 w 32"/>
                <a:gd name="T27" fmla="*/ 4 h 35"/>
                <a:gd name="T28" fmla="*/ 25 w 32"/>
                <a:gd name="T29" fmla="*/ 1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35">
                  <a:moveTo>
                    <a:pt x="29" y="0"/>
                  </a:moveTo>
                  <a:cubicBezTo>
                    <a:pt x="0" y="21"/>
                    <a:pt x="0" y="21"/>
                    <a:pt x="0" y="21"/>
                  </a:cubicBezTo>
                  <a:cubicBezTo>
                    <a:pt x="3" y="23"/>
                    <a:pt x="3" y="23"/>
                    <a:pt x="3" y="23"/>
                  </a:cubicBezTo>
                  <a:cubicBezTo>
                    <a:pt x="12" y="17"/>
                    <a:pt x="12" y="17"/>
                    <a:pt x="12" y="17"/>
                  </a:cubicBezTo>
                  <a:cubicBezTo>
                    <a:pt x="20" y="23"/>
                    <a:pt x="20" y="23"/>
                    <a:pt x="20" y="23"/>
                  </a:cubicBezTo>
                  <a:cubicBezTo>
                    <a:pt x="16" y="33"/>
                    <a:pt x="16" y="33"/>
                    <a:pt x="16" y="33"/>
                  </a:cubicBezTo>
                  <a:cubicBezTo>
                    <a:pt x="19" y="35"/>
                    <a:pt x="19" y="35"/>
                    <a:pt x="19" y="35"/>
                  </a:cubicBezTo>
                  <a:cubicBezTo>
                    <a:pt x="32" y="3"/>
                    <a:pt x="32" y="3"/>
                    <a:pt x="32" y="3"/>
                  </a:cubicBezTo>
                  <a:lnTo>
                    <a:pt x="29" y="0"/>
                  </a:lnTo>
                  <a:close/>
                  <a:moveTo>
                    <a:pt x="25" y="11"/>
                  </a:moveTo>
                  <a:cubicBezTo>
                    <a:pt x="22" y="20"/>
                    <a:pt x="22" y="20"/>
                    <a:pt x="22" y="20"/>
                  </a:cubicBezTo>
                  <a:cubicBezTo>
                    <a:pt x="15" y="15"/>
                    <a:pt x="15" y="15"/>
                    <a:pt x="15" y="15"/>
                  </a:cubicBezTo>
                  <a:cubicBezTo>
                    <a:pt x="23" y="8"/>
                    <a:pt x="23" y="8"/>
                    <a:pt x="23" y="8"/>
                  </a:cubicBezTo>
                  <a:cubicBezTo>
                    <a:pt x="25" y="7"/>
                    <a:pt x="27" y="6"/>
                    <a:pt x="28" y="4"/>
                  </a:cubicBezTo>
                  <a:cubicBezTo>
                    <a:pt x="28" y="6"/>
                    <a:pt x="27" y="8"/>
                    <a:pt x="25" y="1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4" name="ïṩlïďê"/>
            <p:cNvSpPr/>
            <p:nvPr/>
          </p:nvSpPr>
          <p:spPr bwMode="auto">
            <a:xfrm>
              <a:off x="9313" y="2394"/>
              <a:ext cx="198" cy="216"/>
            </a:xfrm>
            <a:custGeom>
              <a:avLst/>
              <a:gdLst>
                <a:gd name="T0" fmla="*/ 108 w 115"/>
                <a:gd name="T1" fmla="*/ 27 h 125"/>
                <a:gd name="T2" fmla="*/ 62 w 115"/>
                <a:gd name="T3" fmla="*/ 102 h 125"/>
                <a:gd name="T4" fmla="*/ 69 w 115"/>
                <a:gd name="T5" fmla="*/ 7 h 125"/>
                <a:gd name="T6" fmla="*/ 59 w 115"/>
                <a:gd name="T7" fmla="*/ 0 h 125"/>
                <a:gd name="T8" fmla="*/ 0 w 115"/>
                <a:gd name="T9" fmla="*/ 96 h 125"/>
                <a:gd name="T10" fmla="*/ 10 w 115"/>
                <a:gd name="T11" fmla="*/ 99 h 125"/>
                <a:gd name="T12" fmla="*/ 56 w 115"/>
                <a:gd name="T13" fmla="*/ 27 h 125"/>
                <a:gd name="T14" fmla="*/ 49 w 115"/>
                <a:gd name="T15" fmla="*/ 122 h 125"/>
                <a:gd name="T16" fmla="*/ 59 w 115"/>
                <a:gd name="T17" fmla="*/ 125 h 125"/>
                <a:gd name="T18" fmla="*/ 115 w 115"/>
                <a:gd name="T19" fmla="*/ 33 h 125"/>
                <a:gd name="T20" fmla="*/ 108 w 115"/>
                <a:gd name="T21"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25">
                  <a:moveTo>
                    <a:pt x="108" y="27"/>
                  </a:moveTo>
                  <a:lnTo>
                    <a:pt x="62" y="102"/>
                  </a:lnTo>
                  <a:lnTo>
                    <a:pt x="69" y="7"/>
                  </a:lnTo>
                  <a:lnTo>
                    <a:pt x="59" y="0"/>
                  </a:lnTo>
                  <a:lnTo>
                    <a:pt x="0" y="96"/>
                  </a:lnTo>
                  <a:lnTo>
                    <a:pt x="10" y="99"/>
                  </a:lnTo>
                  <a:lnTo>
                    <a:pt x="56" y="27"/>
                  </a:lnTo>
                  <a:lnTo>
                    <a:pt x="49" y="122"/>
                  </a:lnTo>
                  <a:lnTo>
                    <a:pt x="59" y="125"/>
                  </a:lnTo>
                  <a:lnTo>
                    <a:pt x="115" y="33"/>
                  </a:lnTo>
                  <a:lnTo>
                    <a:pt x="108" y="27"/>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5" name="íSliḋê"/>
            <p:cNvSpPr/>
            <p:nvPr/>
          </p:nvSpPr>
          <p:spPr bwMode="auto">
            <a:xfrm>
              <a:off x="9472" y="2458"/>
              <a:ext cx="140" cy="191"/>
            </a:xfrm>
            <a:custGeom>
              <a:avLst/>
              <a:gdLst>
                <a:gd name="T0" fmla="*/ 19 w 25"/>
                <a:gd name="T1" fmla="*/ 1 h 34"/>
                <a:gd name="T2" fmla="*/ 13 w 25"/>
                <a:gd name="T3" fmla="*/ 1 h 34"/>
                <a:gd name="T4" fmla="*/ 8 w 25"/>
                <a:gd name="T5" fmla="*/ 5 h 34"/>
                <a:gd name="T6" fmla="*/ 3 w 25"/>
                <a:gd name="T7" fmla="*/ 13 h 34"/>
                <a:gd name="T8" fmla="*/ 1 w 25"/>
                <a:gd name="T9" fmla="*/ 22 h 34"/>
                <a:gd name="T10" fmla="*/ 2 w 25"/>
                <a:gd name="T11" fmla="*/ 29 h 34"/>
                <a:gd name="T12" fmla="*/ 6 w 25"/>
                <a:gd name="T13" fmla="*/ 33 h 34"/>
                <a:gd name="T14" fmla="*/ 11 w 25"/>
                <a:gd name="T15" fmla="*/ 33 h 34"/>
                <a:gd name="T16" fmla="*/ 17 w 25"/>
                <a:gd name="T17" fmla="*/ 31 h 34"/>
                <a:gd name="T18" fmla="*/ 21 w 25"/>
                <a:gd name="T19" fmla="*/ 20 h 34"/>
                <a:gd name="T20" fmla="*/ 13 w 25"/>
                <a:gd name="T21" fmla="*/ 17 h 34"/>
                <a:gd name="T22" fmla="*/ 11 w 25"/>
                <a:gd name="T23" fmla="*/ 20 h 34"/>
                <a:gd name="T24" fmla="*/ 17 w 25"/>
                <a:gd name="T25" fmla="*/ 22 h 34"/>
                <a:gd name="T26" fmla="*/ 15 w 25"/>
                <a:gd name="T27" fmla="*/ 28 h 34"/>
                <a:gd name="T28" fmla="*/ 12 w 25"/>
                <a:gd name="T29" fmla="*/ 29 h 34"/>
                <a:gd name="T30" fmla="*/ 8 w 25"/>
                <a:gd name="T31" fmla="*/ 29 h 34"/>
                <a:gd name="T32" fmla="*/ 5 w 25"/>
                <a:gd name="T33" fmla="*/ 26 h 34"/>
                <a:gd name="T34" fmla="*/ 4 w 25"/>
                <a:gd name="T35" fmla="*/ 21 h 34"/>
                <a:gd name="T36" fmla="*/ 6 w 25"/>
                <a:gd name="T37" fmla="*/ 14 h 34"/>
                <a:gd name="T38" fmla="*/ 9 w 25"/>
                <a:gd name="T39" fmla="*/ 8 h 34"/>
                <a:gd name="T40" fmla="*/ 11 w 25"/>
                <a:gd name="T41" fmla="*/ 5 h 34"/>
                <a:gd name="T42" fmla="*/ 15 w 25"/>
                <a:gd name="T43" fmla="*/ 4 h 34"/>
                <a:gd name="T44" fmla="*/ 18 w 25"/>
                <a:gd name="T45" fmla="*/ 4 h 34"/>
                <a:gd name="T46" fmla="*/ 20 w 25"/>
                <a:gd name="T47" fmla="*/ 6 h 34"/>
                <a:gd name="T48" fmla="*/ 21 w 25"/>
                <a:gd name="T49" fmla="*/ 9 h 34"/>
                <a:gd name="T50" fmla="*/ 21 w 25"/>
                <a:gd name="T51" fmla="*/ 13 h 34"/>
                <a:gd name="T52" fmla="*/ 24 w 25"/>
                <a:gd name="T53" fmla="*/ 13 h 34"/>
                <a:gd name="T54" fmla="*/ 24 w 25"/>
                <a:gd name="T55" fmla="*/ 7 h 34"/>
                <a:gd name="T56" fmla="*/ 23 w 25"/>
                <a:gd name="T57" fmla="*/ 3 h 34"/>
                <a:gd name="T58" fmla="*/ 19 w 25"/>
                <a:gd name="T59"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4">
                  <a:moveTo>
                    <a:pt x="19" y="1"/>
                  </a:moveTo>
                  <a:cubicBezTo>
                    <a:pt x="18" y="0"/>
                    <a:pt x="15" y="0"/>
                    <a:pt x="13" y="1"/>
                  </a:cubicBezTo>
                  <a:cubicBezTo>
                    <a:pt x="11" y="1"/>
                    <a:pt x="9" y="3"/>
                    <a:pt x="8" y="5"/>
                  </a:cubicBezTo>
                  <a:cubicBezTo>
                    <a:pt x="6" y="7"/>
                    <a:pt x="4" y="10"/>
                    <a:pt x="3" y="13"/>
                  </a:cubicBezTo>
                  <a:cubicBezTo>
                    <a:pt x="2" y="16"/>
                    <a:pt x="1" y="19"/>
                    <a:pt x="1" y="22"/>
                  </a:cubicBezTo>
                  <a:cubicBezTo>
                    <a:pt x="0" y="25"/>
                    <a:pt x="1" y="27"/>
                    <a:pt x="2" y="29"/>
                  </a:cubicBezTo>
                  <a:cubicBezTo>
                    <a:pt x="3" y="31"/>
                    <a:pt x="4" y="32"/>
                    <a:pt x="6" y="33"/>
                  </a:cubicBezTo>
                  <a:cubicBezTo>
                    <a:pt x="8" y="34"/>
                    <a:pt x="9" y="34"/>
                    <a:pt x="11" y="33"/>
                  </a:cubicBezTo>
                  <a:cubicBezTo>
                    <a:pt x="13" y="33"/>
                    <a:pt x="15" y="32"/>
                    <a:pt x="17" y="31"/>
                  </a:cubicBezTo>
                  <a:cubicBezTo>
                    <a:pt x="21" y="20"/>
                    <a:pt x="21" y="20"/>
                    <a:pt x="21" y="20"/>
                  </a:cubicBezTo>
                  <a:cubicBezTo>
                    <a:pt x="13" y="17"/>
                    <a:pt x="13" y="17"/>
                    <a:pt x="13" y="17"/>
                  </a:cubicBezTo>
                  <a:cubicBezTo>
                    <a:pt x="11" y="20"/>
                    <a:pt x="11" y="20"/>
                    <a:pt x="11" y="20"/>
                  </a:cubicBezTo>
                  <a:cubicBezTo>
                    <a:pt x="17" y="22"/>
                    <a:pt x="17" y="22"/>
                    <a:pt x="17" y="22"/>
                  </a:cubicBezTo>
                  <a:cubicBezTo>
                    <a:pt x="15" y="28"/>
                    <a:pt x="15" y="28"/>
                    <a:pt x="15" y="28"/>
                  </a:cubicBezTo>
                  <a:cubicBezTo>
                    <a:pt x="14" y="29"/>
                    <a:pt x="13" y="29"/>
                    <a:pt x="12" y="29"/>
                  </a:cubicBezTo>
                  <a:cubicBezTo>
                    <a:pt x="10" y="30"/>
                    <a:pt x="9" y="30"/>
                    <a:pt x="8" y="29"/>
                  </a:cubicBezTo>
                  <a:cubicBezTo>
                    <a:pt x="6" y="29"/>
                    <a:pt x="5" y="28"/>
                    <a:pt x="5" y="26"/>
                  </a:cubicBezTo>
                  <a:cubicBezTo>
                    <a:pt x="4" y="25"/>
                    <a:pt x="3" y="23"/>
                    <a:pt x="4" y="21"/>
                  </a:cubicBezTo>
                  <a:cubicBezTo>
                    <a:pt x="4" y="19"/>
                    <a:pt x="4" y="17"/>
                    <a:pt x="6" y="14"/>
                  </a:cubicBezTo>
                  <a:cubicBezTo>
                    <a:pt x="7" y="12"/>
                    <a:pt x="8" y="10"/>
                    <a:pt x="9" y="8"/>
                  </a:cubicBezTo>
                  <a:cubicBezTo>
                    <a:pt x="10" y="7"/>
                    <a:pt x="11" y="6"/>
                    <a:pt x="11" y="5"/>
                  </a:cubicBezTo>
                  <a:cubicBezTo>
                    <a:pt x="12" y="5"/>
                    <a:pt x="13" y="4"/>
                    <a:pt x="15" y="4"/>
                  </a:cubicBezTo>
                  <a:cubicBezTo>
                    <a:pt x="16" y="4"/>
                    <a:pt x="17" y="4"/>
                    <a:pt x="18" y="4"/>
                  </a:cubicBezTo>
                  <a:cubicBezTo>
                    <a:pt x="19" y="5"/>
                    <a:pt x="20" y="5"/>
                    <a:pt x="20" y="6"/>
                  </a:cubicBezTo>
                  <a:cubicBezTo>
                    <a:pt x="21" y="7"/>
                    <a:pt x="21" y="8"/>
                    <a:pt x="21" y="9"/>
                  </a:cubicBezTo>
                  <a:cubicBezTo>
                    <a:pt x="22" y="10"/>
                    <a:pt x="21" y="11"/>
                    <a:pt x="21" y="13"/>
                  </a:cubicBezTo>
                  <a:cubicBezTo>
                    <a:pt x="24" y="13"/>
                    <a:pt x="24" y="13"/>
                    <a:pt x="24" y="13"/>
                  </a:cubicBezTo>
                  <a:cubicBezTo>
                    <a:pt x="24" y="11"/>
                    <a:pt x="25" y="9"/>
                    <a:pt x="24" y="7"/>
                  </a:cubicBezTo>
                  <a:cubicBezTo>
                    <a:pt x="24" y="6"/>
                    <a:pt x="24" y="4"/>
                    <a:pt x="23" y="3"/>
                  </a:cubicBezTo>
                  <a:cubicBezTo>
                    <a:pt x="22" y="2"/>
                    <a:pt x="21" y="1"/>
                    <a:pt x="19" y="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6" name="ísļîdè"/>
            <p:cNvSpPr/>
            <p:nvPr/>
          </p:nvSpPr>
          <p:spPr bwMode="auto">
            <a:xfrm>
              <a:off x="9686" y="2463"/>
              <a:ext cx="112" cy="193"/>
            </a:xfrm>
            <a:custGeom>
              <a:avLst/>
              <a:gdLst>
                <a:gd name="T0" fmla="*/ 17 w 20"/>
                <a:gd name="T1" fmla="*/ 19 h 34"/>
                <a:gd name="T2" fmla="*/ 15 w 20"/>
                <a:gd name="T3" fmla="*/ 27 h 34"/>
                <a:gd name="T4" fmla="*/ 10 w 20"/>
                <a:gd name="T5" fmla="*/ 30 h 34"/>
                <a:gd name="T6" fmla="*/ 7 w 20"/>
                <a:gd name="T7" fmla="*/ 29 h 34"/>
                <a:gd name="T8" fmla="*/ 4 w 20"/>
                <a:gd name="T9" fmla="*/ 25 h 34"/>
                <a:gd name="T10" fmla="*/ 4 w 20"/>
                <a:gd name="T11" fmla="*/ 19 h 34"/>
                <a:gd name="T12" fmla="*/ 4 w 20"/>
                <a:gd name="T13" fmla="*/ 0 h 34"/>
                <a:gd name="T14" fmla="*/ 0 w 20"/>
                <a:gd name="T15" fmla="*/ 0 h 34"/>
                <a:gd name="T16" fmla="*/ 0 w 20"/>
                <a:gd name="T17" fmla="*/ 19 h 34"/>
                <a:gd name="T18" fmla="*/ 1 w 20"/>
                <a:gd name="T19" fmla="*/ 27 h 34"/>
                <a:gd name="T20" fmla="*/ 5 w 20"/>
                <a:gd name="T21" fmla="*/ 32 h 34"/>
                <a:gd name="T22" fmla="*/ 10 w 20"/>
                <a:gd name="T23" fmla="*/ 34 h 34"/>
                <a:gd name="T24" fmla="*/ 16 w 20"/>
                <a:gd name="T25" fmla="*/ 32 h 34"/>
                <a:gd name="T26" fmla="*/ 19 w 20"/>
                <a:gd name="T27" fmla="*/ 27 h 34"/>
                <a:gd name="T28" fmla="*/ 20 w 20"/>
                <a:gd name="T29" fmla="*/ 19 h 34"/>
                <a:gd name="T30" fmla="*/ 20 w 20"/>
                <a:gd name="T31" fmla="*/ 0 h 34"/>
                <a:gd name="T32" fmla="*/ 17 w 20"/>
                <a:gd name="T33" fmla="*/ 0 h 34"/>
                <a:gd name="T34" fmla="*/ 17 w 20"/>
                <a:gd name="T35"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4">
                  <a:moveTo>
                    <a:pt x="17" y="19"/>
                  </a:moveTo>
                  <a:cubicBezTo>
                    <a:pt x="17" y="23"/>
                    <a:pt x="16" y="26"/>
                    <a:pt x="15" y="27"/>
                  </a:cubicBezTo>
                  <a:cubicBezTo>
                    <a:pt x="14" y="29"/>
                    <a:pt x="13" y="30"/>
                    <a:pt x="10" y="30"/>
                  </a:cubicBezTo>
                  <a:cubicBezTo>
                    <a:pt x="9" y="30"/>
                    <a:pt x="8" y="29"/>
                    <a:pt x="7" y="29"/>
                  </a:cubicBezTo>
                  <a:cubicBezTo>
                    <a:pt x="6" y="28"/>
                    <a:pt x="5" y="27"/>
                    <a:pt x="4" y="25"/>
                  </a:cubicBezTo>
                  <a:cubicBezTo>
                    <a:pt x="4" y="24"/>
                    <a:pt x="4" y="22"/>
                    <a:pt x="4" y="19"/>
                  </a:cubicBezTo>
                  <a:cubicBezTo>
                    <a:pt x="4" y="0"/>
                    <a:pt x="4" y="0"/>
                    <a:pt x="4" y="0"/>
                  </a:cubicBezTo>
                  <a:cubicBezTo>
                    <a:pt x="0" y="0"/>
                    <a:pt x="0" y="0"/>
                    <a:pt x="0" y="0"/>
                  </a:cubicBezTo>
                  <a:cubicBezTo>
                    <a:pt x="0" y="19"/>
                    <a:pt x="0" y="19"/>
                    <a:pt x="0" y="19"/>
                  </a:cubicBezTo>
                  <a:cubicBezTo>
                    <a:pt x="0" y="23"/>
                    <a:pt x="1" y="25"/>
                    <a:pt x="1" y="27"/>
                  </a:cubicBezTo>
                  <a:cubicBezTo>
                    <a:pt x="2" y="29"/>
                    <a:pt x="3" y="31"/>
                    <a:pt x="5" y="32"/>
                  </a:cubicBezTo>
                  <a:cubicBezTo>
                    <a:pt x="6" y="33"/>
                    <a:pt x="8" y="34"/>
                    <a:pt x="10" y="34"/>
                  </a:cubicBezTo>
                  <a:cubicBezTo>
                    <a:pt x="13" y="34"/>
                    <a:pt x="15" y="33"/>
                    <a:pt x="16" y="32"/>
                  </a:cubicBezTo>
                  <a:cubicBezTo>
                    <a:pt x="18" y="31"/>
                    <a:pt x="19" y="29"/>
                    <a:pt x="19" y="27"/>
                  </a:cubicBezTo>
                  <a:cubicBezTo>
                    <a:pt x="20" y="25"/>
                    <a:pt x="20" y="22"/>
                    <a:pt x="20" y="19"/>
                  </a:cubicBezTo>
                  <a:cubicBezTo>
                    <a:pt x="20" y="0"/>
                    <a:pt x="20" y="0"/>
                    <a:pt x="20" y="0"/>
                  </a:cubicBezTo>
                  <a:cubicBezTo>
                    <a:pt x="17" y="0"/>
                    <a:pt x="17" y="0"/>
                    <a:pt x="17" y="0"/>
                  </a:cubicBezTo>
                  <a:lnTo>
                    <a:pt x="17" y="19"/>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7" name="îSlíḋé"/>
            <p:cNvSpPr/>
            <p:nvPr/>
          </p:nvSpPr>
          <p:spPr bwMode="auto">
            <a:xfrm>
              <a:off x="9815" y="2446"/>
              <a:ext cx="136" cy="198"/>
            </a:xfrm>
            <a:custGeom>
              <a:avLst/>
              <a:gdLst>
                <a:gd name="T0" fmla="*/ 53 w 79"/>
                <a:gd name="T1" fmla="*/ 0 h 115"/>
                <a:gd name="T2" fmla="*/ 62 w 79"/>
                <a:gd name="T3" fmla="*/ 86 h 115"/>
                <a:gd name="T4" fmla="*/ 10 w 79"/>
                <a:gd name="T5" fmla="*/ 3 h 115"/>
                <a:gd name="T6" fmla="*/ 0 w 79"/>
                <a:gd name="T7" fmla="*/ 7 h 115"/>
                <a:gd name="T8" fmla="*/ 13 w 79"/>
                <a:gd name="T9" fmla="*/ 115 h 115"/>
                <a:gd name="T10" fmla="*/ 23 w 79"/>
                <a:gd name="T11" fmla="*/ 115 h 115"/>
                <a:gd name="T12" fmla="*/ 13 w 79"/>
                <a:gd name="T13" fmla="*/ 30 h 115"/>
                <a:gd name="T14" fmla="*/ 66 w 79"/>
                <a:gd name="T15" fmla="*/ 109 h 115"/>
                <a:gd name="T16" fmla="*/ 79 w 79"/>
                <a:gd name="T17" fmla="*/ 109 h 115"/>
                <a:gd name="T18" fmla="*/ 62 w 79"/>
                <a:gd name="T19" fmla="*/ 0 h 115"/>
                <a:gd name="T20" fmla="*/ 53 w 79"/>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115">
                  <a:moveTo>
                    <a:pt x="53" y="0"/>
                  </a:moveTo>
                  <a:lnTo>
                    <a:pt x="62" y="86"/>
                  </a:lnTo>
                  <a:lnTo>
                    <a:pt x="10" y="3"/>
                  </a:lnTo>
                  <a:lnTo>
                    <a:pt x="0" y="7"/>
                  </a:lnTo>
                  <a:lnTo>
                    <a:pt x="13" y="115"/>
                  </a:lnTo>
                  <a:lnTo>
                    <a:pt x="23" y="115"/>
                  </a:lnTo>
                  <a:lnTo>
                    <a:pt x="13" y="30"/>
                  </a:lnTo>
                  <a:lnTo>
                    <a:pt x="66" y="109"/>
                  </a:lnTo>
                  <a:lnTo>
                    <a:pt x="79" y="109"/>
                  </a:lnTo>
                  <a:lnTo>
                    <a:pt x="62" y="0"/>
                  </a:lnTo>
                  <a:lnTo>
                    <a:pt x="53" y="0"/>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8" name="íŝ1ïḓê"/>
            <p:cNvSpPr/>
            <p:nvPr/>
          </p:nvSpPr>
          <p:spPr bwMode="auto">
            <a:xfrm>
              <a:off x="9934" y="2411"/>
              <a:ext cx="79" cy="188"/>
            </a:xfrm>
            <a:custGeom>
              <a:avLst/>
              <a:gdLst>
                <a:gd name="T0" fmla="*/ 0 w 46"/>
                <a:gd name="T1" fmla="*/ 4 h 109"/>
                <a:gd name="T2" fmla="*/ 36 w 46"/>
                <a:gd name="T3" fmla="*/ 109 h 109"/>
                <a:gd name="T4" fmla="*/ 46 w 46"/>
                <a:gd name="T5" fmla="*/ 106 h 109"/>
                <a:gd name="T6" fmla="*/ 10 w 46"/>
                <a:gd name="T7" fmla="*/ 0 h 109"/>
                <a:gd name="T8" fmla="*/ 0 w 46"/>
                <a:gd name="T9" fmla="*/ 4 h 109"/>
              </a:gdLst>
              <a:ahLst/>
              <a:cxnLst>
                <a:cxn ang="0">
                  <a:pos x="T0" y="T1"/>
                </a:cxn>
                <a:cxn ang="0">
                  <a:pos x="T2" y="T3"/>
                </a:cxn>
                <a:cxn ang="0">
                  <a:pos x="T4" y="T5"/>
                </a:cxn>
                <a:cxn ang="0">
                  <a:pos x="T6" y="T7"/>
                </a:cxn>
                <a:cxn ang="0">
                  <a:pos x="T8" y="T9"/>
                </a:cxn>
              </a:cxnLst>
              <a:rect l="0" t="0" r="r" b="b"/>
              <a:pathLst>
                <a:path w="46" h="109">
                  <a:moveTo>
                    <a:pt x="0" y="4"/>
                  </a:moveTo>
                  <a:lnTo>
                    <a:pt x="36" y="109"/>
                  </a:lnTo>
                  <a:lnTo>
                    <a:pt x="46" y="106"/>
                  </a:lnTo>
                  <a:lnTo>
                    <a:pt x="10" y="0"/>
                  </a:lnTo>
                  <a:lnTo>
                    <a:pt x="0" y="4"/>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29" name="ï$ľíḑè"/>
            <p:cNvSpPr/>
            <p:nvPr/>
          </p:nvSpPr>
          <p:spPr bwMode="auto">
            <a:xfrm>
              <a:off x="9962" y="2372"/>
              <a:ext cx="136" cy="205"/>
            </a:xfrm>
            <a:custGeom>
              <a:avLst/>
              <a:gdLst>
                <a:gd name="T0" fmla="*/ 17 w 24"/>
                <a:gd name="T1" fmla="*/ 1 h 36"/>
                <a:gd name="T2" fmla="*/ 20 w 24"/>
                <a:gd name="T3" fmla="*/ 26 h 36"/>
                <a:gd name="T4" fmla="*/ 21 w 24"/>
                <a:gd name="T5" fmla="*/ 32 h 36"/>
                <a:gd name="T6" fmla="*/ 18 w 24"/>
                <a:gd name="T7" fmla="*/ 27 h 36"/>
                <a:gd name="T8" fmla="*/ 3 w 24"/>
                <a:gd name="T9" fmla="*/ 7 h 36"/>
                <a:gd name="T10" fmla="*/ 0 w 24"/>
                <a:gd name="T11" fmla="*/ 8 h 36"/>
                <a:gd name="T12" fmla="*/ 21 w 24"/>
                <a:gd name="T13" fmla="*/ 36 h 36"/>
                <a:gd name="T14" fmla="*/ 24 w 24"/>
                <a:gd name="T15" fmla="*/ 35 h 36"/>
                <a:gd name="T16" fmla="*/ 19 w 24"/>
                <a:gd name="T17" fmla="*/ 0 h 36"/>
                <a:gd name="T18" fmla="*/ 17 w 24"/>
                <a:gd name="T19"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36">
                  <a:moveTo>
                    <a:pt x="17" y="1"/>
                  </a:moveTo>
                  <a:cubicBezTo>
                    <a:pt x="20" y="26"/>
                    <a:pt x="20" y="26"/>
                    <a:pt x="20" y="26"/>
                  </a:cubicBezTo>
                  <a:cubicBezTo>
                    <a:pt x="20" y="28"/>
                    <a:pt x="21" y="30"/>
                    <a:pt x="21" y="32"/>
                  </a:cubicBezTo>
                  <a:cubicBezTo>
                    <a:pt x="20" y="30"/>
                    <a:pt x="19" y="29"/>
                    <a:pt x="18" y="27"/>
                  </a:cubicBezTo>
                  <a:cubicBezTo>
                    <a:pt x="3" y="7"/>
                    <a:pt x="3" y="7"/>
                    <a:pt x="3" y="7"/>
                  </a:cubicBezTo>
                  <a:cubicBezTo>
                    <a:pt x="0" y="8"/>
                    <a:pt x="0" y="8"/>
                    <a:pt x="0" y="8"/>
                  </a:cubicBezTo>
                  <a:cubicBezTo>
                    <a:pt x="21" y="36"/>
                    <a:pt x="21" y="36"/>
                    <a:pt x="21" y="36"/>
                  </a:cubicBezTo>
                  <a:cubicBezTo>
                    <a:pt x="24" y="35"/>
                    <a:pt x="24" y="35"/>
                    <a:pt x="24" y="35"/>
                  </a:cubicBezTo>
                  <a:cubicBezTo>
                    <a:pt x="19" y="0"/>
                    <a:pt x="19" y="0"/>
                    <a:pt x="19" y="0"/>
                  </a:cubicBezTo>
                  <a:lnTo>
                    <a:pt x="17" y="1"/>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0" name="ïṧ1íḓè"/>
            <p:cNvSpPr/>
            <p:nvPr/>
          </p:nvSpPr>
          <p:spPr bwMode="auto">
            <a:xfrm>
              <a:off x="10086" y="2327"/>
              <a:ext cx="169" cy="193"/>
            </a:xfrm>
            <a:custGeom>
              <a:avLst/>
              <a:gdLst>
                <a:gd name="T0" fmla="*/ 62 w 98"/>
                <a:gd name="T1" fmla="*/ 99 h 112"/>
                <a:gd name="T2" fmla="*/ 40 w 98"/>
                <a:gd name="T3" fmla="*/ 66 h 112"/>
                <a:gd name="T4" fmla="*/ 66 w 98"/>
                <a:gd name="T5" fmla="*/ 49 h 112"/>
                <a:gd name="T6" fmla="*/ 59 w 98"/>
                <a:gd name="T7" fmla="*/ 39 h 112"/>
                <a:gd name="T8" fmla="*/ 33 w 98"/>
                <a:gd name="T9" fmla="*/ 56 h 112"/>
                <a:gd name="T10" fmla="*/ 13 w 98"/>
                <a:gd name="T11" fmla="*/ 26 h 112"/>
                <a:gd name="T12" fmla="*/ 40 w 98"/>
                <a:gd name="T13" fmla="*/ 10 h 112"/>
                <a:gd name="T14" fmla="*/ 33 w 98"/>
                <a:gd name="T15" fmla="*/ 0 h 112"/>
                <a:gd name="T16" fmla="*/ 0 w 98"/>
                <a:gd name="T17" fmla="*/ 20 h 112"/>
                <a:gd name="T18" fmla="*/ 62 w 98"/>
                <a:gd name="T19" fmla="*/ 112 h 112"/>
                <a:gd name="T20" fmla="*/ 98 w 98"/>
                <a:gd name="T21" fmla="*/ 92 h 112"/>
                <a:gd name="T22" fmla="*/ 89 w 98"/>
                <a:gd name="T23" fmla="*/ 79 h 112"/>
                <a:gd name="T24" fmla="*/ 62 w 98"/>
                <a:gd name="T25" fmla="*/ 9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112">
                  <a:moveTo>
                    <a:pt x="62" y="99"/>
                  </a:moveTo>
                  <a:lnTo>
                    <a:pt x="40" y="66"/>
                  </a:lnTo>
                  <a:lnTo>
                    <a:pt x="66" y="49"/>
                  </a:lnTo>
                  <a:lnTo>
                    <a:pt x="59" y="39"/>
                  </a:lnTo>
                  <a:lnTo>
                    <a:pt x="33" y="56"/>
                  </a:lnTo>
                  <a:lnTo>
                    <a:pt x="13" y="26"/>
                  </a:lnTo>
                  <a:lnTo>
                    <a:pt x="40" y="10"/>
                  </a:lnTo>
                  <a:lnTo>
                    <a:pt x="33" y="0"/>
                  </a:lnTo>
                  <a:lnTo>
                    <a:pt x="0" y="20"/>
                  </a:lnTo>
                  <a:lnTo>
                    <a:pt x="62" y="112"/>
                  </a:lnTo>
                  <a:lnTo>
                    <a:pt x="98" y="92"/>
                  </a:lnTo>
                  <a:lnTo>
                    <a:pt x="89" y="79"/>
                  </a:lnTo>
                  <a:lnTo>
                    <a:pt x="62" y="99"/>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1" name="işļïḑê"/>
            <p:cNvSpPr/>
            <p:nvPr/>
          </p:nvSpPr>
          <p:spPr bwMode="auto">
            <a:xfrm>
              <a:off x="10165" y="2265"/>
              <a:ext cx="204" cy="193"/>
            </a:xfrm>
            <a:custGeom>
              <a:avLst/>
              <a:gdLst>
                <a:gd name="T0" fmla="*/ 22 w 36"/>
                <a:gd name="T1" fmla="*/ 16 h 34"/>
                <a:gd name="T2" fmla="*/ 20 w 36"/>
                <a:gd name="T3" fmla="*/ 16 h 34"/>
                <a:gd name="T4" fmla="*/ 22 w 36"/>
                <a:gd name="T5" fmla="*/ 11 h 34"/>
                <a:gd name="T6" fmla="*/ 19 w 36"/>
                <a:gd name="T7" fmla="*/ 5 h 34"/>
                <a:gd name="T8" fmla="*/ 15 w 36"/>
                <a:gd name="T9" fmla="*/ 2 h 34"/>
                <a:gd name="T10" fmla="*/ 12 w 36"/>
                <a:gd name="T11" fmla="*/ 0 h 34"/>
                <a:gd name="T12" fmla="*/ 8 w 36"/>
                <a:gd name="T13" fmla="*/ 2 h 34"/>
                <a:gd name="T14" fmla="*/ 0 w 36"/>
                <a:gd name="T15" fmla="*/ 7 h 34"/>
                <a:gd name="T16" fmla="*/ 21 w 36"/>
                <a:gd name="T17" fmla="*/ 34 h 34"/>
                <a:gd name="T18" fmla="*/ 23 w 36"/>
                <a:gd name="T19" fmla="*/ 33 h 34"/>
                <a:gd name="T20" fmla="*/ 14 w 36"/>
                <a:gd name="T21" fmla="*/ 21 h 34"/>
                <a:gd name="T22" fmla="*/ 16 w 36"/>
                <a:gd name="T23" fmla="*/ 19 h 34"/>
                <a:gd name="T24" fmla="*/ 18 w 36"/>
                <a:gd name="T25" fmla="*/ 18 h 34"/>
                <a:gd name="T26" fmla="*/ 19 w 36"/>
                <a:gd name="T27" fmla="*/ 18 h 34"/>
                <a:gd name="T28" fmla="*/ 22 w 36"/>
                <a:gd name="T29" fmla="*/ 19 h 34"/>
                <a:gd name="T30" fmla="*/ 26 w 36"/>
                <a:gd name="T31" fmla="*/ 22 h 34"/>
                <a:gd name="T32" fmla="*/ 33 w 36"/>
                <a:gd name="T33" fmla="*/ 26 h 34"/>
                <a:gd name="T34" fmla="*/ 36 w 36"/>
                <a:gd name="T35" fmla="*/ 24 h 34"/>
                <a:gd name="T36" fmla="*/ 27 w 36"/>
                <a:gd name="T37" fmla="*/ 19 h 34"/>
                <a:gd name="T38" fmla="*/ 22 w 36"/>
                <a:gd name="T39" fmla="*/ 16 h 34"/>
                <a:gd name="T40" fmla="*/ 18 w 36"/>
                <a:gd name="T41" fmla="*/ 12 h 34"/>
                <a:gd name="T42" fmla="*/ 16 w 36"/>
                <a:gd name="T43" fmla="*/ 14 h 34"/>
                <a:gd name="T44" fmla="*/ 12 w 36"/>
                <a:gd name="T45" fmla="*/ 18 h 34"/>
                <a:gd name="T46" fmla="*/ 5 w 36"/>
                <a:gd name="T47" fmla="*/ 9 h 34"/>
                <a:gd name="T48" fmla="*/ 10 w 36"/>
                <a:gd name="T49" fmla="*/ 5 h 34"/>
                <a:gd name="T50" fmla="*/ 14 w 36"/>
                <a:gd name="T51" fmla="*/ 4 h 34"/>
                <a:gd name="T52" fmla="*/ 17 w 36"/>
                <a:gd name="T53" fmla="*/ 7 h 34"/>
                <a:gd name="T54" fmla="*/ 18 w 36"/>
                <a:gd name="T55" fmla="*/ 10 h 34"/>
                <a:gd name="T56" fmla="*/ 18 w 36"/>
                <a:gd name="T57"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4">
                  <a:moveTo>
                    <a:pt x="22" y="16"/>
                  </a:moveTo>
                  <a:cubicBezTo>
                    <a:pt x="22" y="16"/>
                    <a:pt x="21" y="16"/>
                    <a:pt x="20" y="16"/>
                  </a:cubicBezTo>
                  <a:cubicBezTo>
                    <a:pt x="21" y="14"/>
                    <a:pt x="22" y="13"/>
                    <a:pt x="22" y="11"/>
                  </a:cubicBezTo>
                  <a:cubicBezTo>
                    <a:pt x="22" y="9"/>
                    <a:pt x="21" y="7"/>
                    <a:pt x="19" y="5"/>
                  </a:cubicBezTo>
                  <a:cubicBezTo>
                    <a:pt x="18" y="4"/>
                    <a:pt x="17" y="3"/>
                    <a:pt x="15" y="2"/>
                  </a:cubicBezTo>
                  <a:cubicBezTo>
                    <a:pt x="14" y="1"/>
                    <a:pt x="13" y="0"/>
                    <a:pt x="12" y="0"/>
                  </a:cubicBezTo>
                  <a:cubicBezTo>
                    <a:pt x="11" y="0"/>
                    <a:pt x="9" y="1"/>
                    <a:pt x="8" y="2"/>
                  </a:cubicBezTo>
                  <a:cubicBezTo>
                    <a:pt x="0" y="7"/>
                    <a:pt x="0" y="7"/>
                    <a:pt x="0" y="7"/>
                  </a:cubicBezTo>
                  <a:cubicBezTo>
                    <a:pt x="21" y="34"/>
                    <a:pt x="21" y="34"/>
                    <a:pt x="21" y="34"/>
                  </a:cubicBezTo>
                  <a:cubicBezTo>
                    <a:pt x="23" y="33"/>
                    <a:pt x="23" y="33"/>
                    <a:pt x="23" y="33"/>
                  </a:cubicBezTo>
                  <a:cubicBezTo>
                    <a:pt x="14" y="21"/>
                    <a:pt x="14" y="21"/>
                    <a:pt x="14" y="21"/>
                  </a:cubicBezTo>
                  <a:cubicBezTo>
                    <a:pt x="16" y="19"/>
                    <a:pt x="16" y="19"/>
                    <a:pt x="16" y="19"/>
                  </a:cubicBezTo>
                  <a:cubicBezTo>
                    <a:pt x="17" y="19"/>
                    <a:pt x="17" y="18"/>
                    <a:pt x="18" y="18"/>
                  </a:cubicBezTo>
                  <a:cubicBezTo>
                    <a:pt x="18" y="18"/>
                    <a:pt x="19" y="18"/>
                    <a:pt x="19" y="18"/>
                  </a:cubicBezTo>
                  <a:cubicBezTo>
                    <a:pt x="20" y="18"/>
                    <a:pt x="21" y="19"/>
                    <a:pt x="22" y="19"/>
                  </a:cubicBezTo>
                  <a:cubicBezTo>
                    <a:pt x="23" y="20"/>
                    <a:pt x="24" y="21"/>
                    <a:pt x="26" y="22"/>
                  </a:cubicBezTo>
                  <a:cubicBezTo>
                    <a:pt x="33" y="26"/>
                    <a:pt x="33" y="26"/>
                    <a:pt x="33" y="26"/>
                  </a:cubicBezTo>
                  <a:cubicBezTo>
                    <a:pt x="36" y="24"/>
                    <a:pt x="36" y="24"/>
                    <a:pt x="36" y="24"/>
                  </a:cubicBezTo>
                  <a:cubicBezTo>
                    <a:pt x="27" y="19"/>
                    <a:pt x="27" y="19"/>
                    <a:pt x="27" y="19"/>
                  </a:cubicBezTo>
                  <a:cubicBezTo>
                    <a:pt x="25" y="18"/>
                    <a:pt x="24" y="17"/>
                    <a:pt x="22" y="16"/>
                  </a:cubicBezTo>
                  <a:close/>
                  <a:moveTo>
                    <a:pt x="18" y="12"/>
                  </a:moveTo>
                  <a:cubicBezTo>
                    <a:pt x="18" y="13"/>
                    <a:pt x="17" y="14"/>
                    <a:pt x="16" y="14"/>
                  </a:cubicBezTo>
                  <a:cubicBezTo>
                    <a:pt x="12" y="18"/>
                    <a:pt x="12" y="18"/>
                    <a:pt x="12" y="18"/>
                  </a:cubicBezTo>
                  <a:cubicBezTo>
                    <a:pt x="5" y="9"/>
                    <a:pt x="5" y="9"/>
                    <a:pt x="5" y="9"/>
                  </a:cubicBezTo>
                  <a:cubicBezTo>
                    <a:pt x="10" y="5"/>
                    <a:pt x="10" y="5"/>
                    <a:pt x="10" y="5"/>
                  </a:cubicBezTo>
                  <a:cubicBezTo>
                    <a:pt x="11" y="4"/>
                    <a:pt x="13" y="4"/>
                    <a:pt x="14" y="4"/>
                  </a:cubicBezTo>
                  <a:cubicBezTo>
                    <a:pt x="15" y="5"/>
                    <a:pt x="16" y="6"/>
                    <a:pt x="17" y="7"/>
                  </a:cubicBezTo>
                  <a:cubicBezTo>
                    <a:pt x="18" y="8"/>
                    <a:pt x="18" y="9"/>
                    <a:pt x="18" y="10"/>
                  </a:cubicBezTo>
                  <a:cubicBezTo>
                    <a:pt x="19" y="11"/>
                    <a:pt x="19" y="11"/>
                    <a:pt x="18" y="12"/>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2" name="îŝ1îdé"/>
            <p:cNvSpPr/>
            <p:nvPr/>
          </p:nvSpPr>
          <p:spPr bwMode="auto">
            <a:xfrm>
              <a:off x="10262" y="2203"/>
              <a:ext cx="191" cy="152"/>
            </a:xfrm>
            <a:custGeom>
              <a:avLst/>
              <a:gdLst>
                <a:gd name="T0" fmla="*/ 28 w 34"/>
                <a:gd name="T1" fmla="*/ 10 h 27"/>
                <a:gd name="T2" fmla="*/ 24 w 34"/>
                <a:gd name="T3" fmla="*/ 8 h 27"/>
                <a:gd name="T4" fmla="*/ 19 w 34"/>
                <a:gd name="T5" fmla="*/ 9 h 27"/>
                <a:gd name="T6" fmla="*/ 14 w 34"/>
                <a:gd name="T7" fmla="*/ 12 h 27"/>
                <a:gd name="T8" fmla="*/ 10 w 34"/>
                <a:gd name="T9" fmla="*/ 14 h 27"/>
                <a:gd name="T10" fmla="*/ 7 w 34"/>
                <a:gd name="T11" fmla="*/ 13 h 27"/>
                <a:gd name="T12" fmla="*/ 4 w 34"/>
                <a:gd name="T13" fmla="*/ 10 h 27"/>
                <a:gd name="T14" fmla="*/ 5 w 34"/>
                <a:gd name="T15" fmla="*/ 6 h 27"/>
                <a:gd name="T16" fmla="*/ 9 w 34"/>
                <a:gd name="T17" fmla="*/ 4 h 27"/>
                <a:gd name="T18" fmla="*/ 14 w 34"/>
                <a:gd name="T19" fmla="*/ 5 h 27"/>
                <a:gd name="T20" fmla="*/ 15 w 34"/>
                <a:gd name="T21" fmla="*/ 3 h 27"/>
                <a:gd name="T22" fmla="*/ 10 w 34"/>
                <a:gd name="T23" fmla="*/ 1 h 27"/>
                <a:gd name="T24" fmla="*/ 5 w 34"/>
                <a:gd name="T25" fmla="*/ 1 h 27"/>
                <a:gd name="T26" fmla="*/ 2 w 34"/>
                <a:gd name="T27" fmla="*/ 4 h 27"/>
                <a:gd name="T28" fmla="*/ 0 w 34"/>
                <a:gd name="T29" fmla="*/ 8 h 27"/>
                <a:gd name="T30" fmla="*/ 2 w 34"/>
                <a:gd name="T31" fmla="*/ 13 h 27"/>
                <a:gd name="T32" fmla="*/ 5 w 34"/>
                <a:gd name="T33" fmla="*/ 16 h 27"/>
                <a:gd name="T34" fmla="*/ 9 w 34"/>
                <a:gd name="T35" fmla="*/ 18 h 27"/>
                <a:gd name="T36" fmla="*/ 14 w 34"/>
                <a:gd name="T37" fmla="*/ 17 h 27"/>
                <a:gd name="T38" fmla="*/ 18 w 34"/>
                <a:gd name="T39" fmla="*/ 15 h 27"/>
                <a:gd name="T40" fmla="*/ 21 w 34"/>
                <a:gd name="T41" fmla="*/ 12 h 27"/>
                <a:gd name="T42" fmla="*/ 24 w 34"/>
                <a:gd name="T43" fmla="*/ 11 h 27"/>
                <a:gd name="T44" fmla="*/ 27 w 34"/>
                <a:gd name="T45" fmla="*/ 12 h 27"/>
                <a:gd name="T46" fmla="*/ 29 w 34"/>
                <a:gd name="T47" fmla="*/ 14 h 27"/>
                <a:gd name="T48" fmla="*/ 30 w 34"/>
                <a:gd name="T49" fmla="*/ 17 h 27"/>
                <a:gd name="T50" fmla="*/ 29 w 34"/>
                <a:gd name="T51" fmla="*/ 20 h 27"/>
                <a:gd name="T52" fmla="*/ 26 w 34"/>
                <a:gd name="T53" fmla="*/ 22 h 27"/>
                <a:gd name="T54" fmla="*/ 23 w 34"/>
                <a:gd name="T55" fmla="*/ 23 h 27"/>
                <a:gd name="T56" fmla="*/ 19 w 34"/>
                <a:gd name="T57" fmla="*/ 22 h 27"/>
                <a:gd name="T58" fmla="*/ 17 w 34"/>
                <a:gd name="T59" fmla="*/ 24 h 27"/>
                <a:gd name="T60" fmla="*/ 23 w 34"/>
                <a:gd name="T61" fmla="*/ 26 h 27"/>
                <a:gd name="T62" fmla="*/ 29 w 34"/>
                <a:gd name="T63" fmla="*/ 26 h 27"/>
                <a:gd name="T64" fmla="*/ 33 w 34"/>
                <a:gd name="T65" fmla="*/ 22 h 27"/>
                <a:gd name="T66" fmla="*/ 34 w 34"/>
                <a:gd name="T67" fmla="*/ 18 h 27"/>
                <a:gd name="T68" fmla="*/ 32 w 34"/>
                <a:gd name="T69" fmla="*/ 13 h 27"/>
                <a:gd name="T70" fmla="*/ 28 w 34"/>
                <a:gd name="T71"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 h="27">
                  <a:moveTo>
                    <a:pt x="28" y="10"/>
                  </a:moveTo>
                  <a:cubicBezTo>
                    <a:pt x="27" y="9"/>
                    <a:pt x="25" y="8"/>
                    <a:pt x="24" y="8"/>
                  </a:cubicBezTo>
                  <a:cubicBezTo>
                    <a:pt x="22" y="8"/>
                    <a:pt x="20" y="8"/>
                    <a:pt x="19" y="9"/>
                  </a:cubicBezTo>
                  <a:cubicBezTo>
                    <a:pt x="18" y="9"/>
                    <a:pt x="16" y="10"/>
                    <a:pt x="14" y="12"/>
                  </a:cubicBezTo>
                  <a:cubicBezTo>
                    <a:pt x="12" y="13"/>
                    <a:pt x="11" y="14"/>
                    <a:pt x="10" y="14"/>
                  </a:cubicBezTo>
                  <a:cubicBezTo>
                    <a:pt x="9" y="14"/>
                    <a:pt x="8" y="14"/>
                    <a:pt x="7" y="13"/>
                  </a:cubicBezTo>
                  <a:cubicBezTo>
                    <a:pt x="5" y="13"/>
                    <a:pt x="5" y="12"/>
                    <a:pt x="4" y="10"/>
                  </a:cubicBezTo>
                  <a:cubicBezTo>
                    <a:pt x="4" y="9"/>
                    <a:pt x="4" y="8"/>
                    <a:pt x="5" y="6"/>
                  </a:cubicBezTo>
                  <a:cubicBezTo>
                    <a:pt x="6" y="5"/>
                    <a:pt x="7" y="4"/>
                    <a:pt x="9" y="4"/>
                  </a:cubicBezTo>
                  <a:cubicBezTo>
                    <a:pt x="10" y="4"/>
                    <a:pt x="12" y="4"/>
                    <a:pt x="14" y="5"/>
                  </a:cubicBezTo>
                  <a:cubicBezTo>
                    <a:pt x="15" y="3"/>
                    <a:pt x="15" y="3"/>
                    <a:pt x="15" y="3"/>
                  </a:cubicBezTo>
                  <a:cubicBezTo>
                    <a:pt x="13" y="2"/>
                    <a:pt x="12" y="1"/>
                    <a:pt x="10" y="1"/>
                  </a:cubicBezTo>
                  <a:cubicBezTo>
                    <a:pt x="8" y="0"/>
                    <a:pt x="6" y="1"/>
                    <a:pt x="5" y="1"/>
                  </a:cubicBezTo>
                  <a:cubicBezTo>
                    <a:pt x="4" y="2"/>
                    <a:pt x="2" y="3"/>
                    <a:pt x="2" y="4"/>
                  </a:cubicBezTo>
                  <a:cubicBezTo>
                    <a:pt x="1" y="6"/>
                    <a:pt x="0" y="7"/>
                    <a:pt x="0" y="8"/>
                  </a:cubicBezTo>
                  <a:cubicBezTo>
                    <a:pt x="0" y="10"/>
                    <a:pt x="1" y="11"/>
                    <a:pt x="2" y="13"/>
                  </a:cubicBezTo>
                  <a:cubicBezTo>
                    <a:pt x="3" y="14"/>
                    <a:pt x="4" y="15"/>
                    <a:pt x="5" y="16"/>
                  </a:cubicBezTo>
                  <a:cubicBezTo>
                    <a:pt x="7" y="17"/>
                    <a:pt x="8" y="17"/>
                    <a:pt x="9" y="18"/>
                  </a:cubicBezTo>
                  <a:cubicBezTo>
                    <a:pt x="11" y="18"/>
                    <a:pt x="12" y="18"/>
                    <a:pt x="14" y="17"/>
                  </a:cubicBezTo>
                  <a:cubicBezTo>
                    <a:pt x="15" y="17"/>
                    <a:pt x="16" y="16"/>
                    <a:pt x="18" y="15"/>
                  </a:cubicBezTo>
                  <a:cubicBezTo>
                    <a:pt x="20" y="13"/>
                    <a:pt x="21" y="12"/>
                    <a:pt x="21" y="12"/>
                  </a:cubicBezTo>
                  <a:cubicBezTo>
                    <a:pt x="22" y="12"/>
                    <a:pt x="23" y="11"/>
                    <a:pt x="24" y="11"/>
                  </a:cubicBezTo>
                  <a:cubicBezTo>
                    <a:pt x="25" y="11"/>
                    <a:pt x="26" y="12"/>
                    <a:pt x="27" y="12"/>
                  </a:cubicBezTo>
                  <a:cubicBezTo>
                    <a:pt x="28" y="13"/>
                    <a:pt x="29" y="14"/>
                    <a:pt x="29" y="14"/>
                  </a:cubicBezTo>
                  <a:cubicBezTo>
                    <a:pt x="30" y="15"/>
                    <a:pt x="30" y="16"/>
                    <a:pt x="30" y="17"/>
                  </a:cubicBezTo>
                  <a:cubicBezTo>
                    <a:pt x="30" y="18"/>
                    <a:pt x="30" y="19"/>
                    <a:pt x="29" y="20"/>
                  </a:cubicBezTo>
                  <a:cubicBezTo>
                    <a:pt x="28" y="21"/>
                    <a:pt x="27" y="22"/>
                    <a:pt x="26" y="22"/>
                  </a:cubicBezTo>
                  <a:cubicBezTo>
                    <a:pt x="25" y="23"/>
                    <a:pt x="24" y="23"/>
                    <a:pt x="23" y="23"/>
                  </a:cubicBezTo>
                  <a:cubicBezTo>
                    <a:pt x="21" y="23"/>
                    <a:pt x="20" y="22"/>
                    <a:pt x="19" y="22"/>
                  </a:cubicBezTo>
                  <a:cubicBezTo>
                    <a:pt x="17" y="24"/>
                    <a:pt x="17" y="24"/>
                    <a:pt x="17" y="24"/>
                  </a:cubicBezTo>
                  <a:cubicBezTo>
                    <a:pt x="19" y="25"/>
                    <a:pt x="21" y="26"/>
                    <a:pt x="23" y="26"/>
                  </a:cubicBezTo>
                  <a:cubicBezTo>
                    <a:pt x="25" y="27"/>
                    <a:pt x="27" y="26"/>
                    <a:pt x="29" y="26"/>
                  </a:cubicBezTo>
                  <a:cubicBezTo>
                    <a:pt x="30" y="25"/>
                    <a:pt x="31" y="24"/>
                    <a:pt x="33" y="22"/>
                  </a:cubicBezTo>
                  <a:cubicBezTo>
                    <a:pt x="33" y="21"/>
                    <a:pt x="34" y="19"/>
                    <a:pt x="34" y="18"/>
                  </a:cubicBezTo>
                  <a:cubicBezTo>
                    <a:pt x="34" y="16"/>
                    <a:pt x="33" y="15"/>
                    <a:pt x="32" y="13"/>
                  </a:cubicBezTo>
                  <a:cubicBezTo>
                    <a:pt x="31" y="12"/>
                    <a:pt x="30" y="11"/>
                    <a:pt x="28" y="10"/>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3" name="iṩlîḍe"/>
            <p:cNvSpPr/>
            <p:nvPr/>
          </p:nvSpPr>
          <p:spPr bwMode="auto">
            <a:xfrm>
              <a:off x="10324" y="2141"/>
              <a:ext cx="186" cy="107"/>
            </a:xfrm>
            <a:custGeom>
              <a:avLst/>
              <a:gdLst>
                <a:gd name="T0" fmla="*/ 0 w 108"/>
                <a:gd name="T1" fmla="*/ 9 h 62"/>
                <a:gd name="T2" fmla="*/ 101 w 108"/>
                <a:gd name="T3" fmla="*/ 62 h 62"/>
                <a:gd name="T4" fmla="*/ 108 w 108"/>
                <a:gd name="T5" fmla="*/ 52 h 62"/>
                <a:gd name="T6" fmla="*/ 6 w 108"/>
                <a:gd name="T7" fmla="*/ 0 h 62"/>
                <a:gd name="T8" fmla="*/ 0 w 108"/>
                <a:gd name="T9" fmla="*/ 9 h 62"/>
              </a:gdLst>
              <a:ahLst/>
              <a:cxnLst>
                <a:cxn ang="0">
                  <a:pos x="T0" y="T1"/>
                </a:cxn>
                <a:cxn ang="0">
                  <a:pos x="T2" y="T3"/>
                </a:cxn>
                <a:cxn ang="0">
                  <a:pos x="T4" y="T5"/>
                </a:cxn>
                <a:cxn ang="0">
                  <a:pos x="T6" y="T7"/>
                </a:cxn>
                <a:cxn ang="0">
                  <a:pos x="T8" y="T9"/>
                </a:cxn>
              </a:cxnLst>
              <a:rect l="0" t="0" r="r" b="b"/>
              <a:pathLst>
                <a:path w="108" h="62">
                  <a:moveTo>
                    <a:pt x="0" y="9"/>
                  </a:moveTo>
                  <a:lnTo>
                    <a:pt x="101" y="62"/>
                  </a:lnTo>
                  <a:lnTo>
                    <a:pt x="108" y="52"/>
                  </a:lnTo>
                  <a:lnTo>
                    <a:pt x="6" y="0"/>
                  </a:lnTo>
                  <a:lnTo>
                    <a:pt x="0" y="9"/>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4" name="ïṣlíḋe"/>
            <p:cNvSpPr/>
            <p:nvPr/>
          </p:nvSpPr>
          <p:spPr bwMode="auto">
            <a:xfrm>
              <a:off x="10351" y="2027"/>
              <a:ext cx="204" cy="136"/>
            </a:xfrm>
            <a:custGeom>
              <a:avLst/>
              <a:gdLst>
                <a:gd name="T0" fmla="*/ 39 w 118"/>
                <a:gd name="T1" fmla="*/ 6 h 79"/>
                <a:gd name="T2" fmla="*/ 26 w 118"/>
                <a:gd name="T3" fmla="*/ 0 h 79"/>
                <a:gd name="T4" fmla="*/ 0 w 118"/>
                <a:gd name="T5" fmla="*/ 52 h 79"/>
                <a:gd name="T6" fmla="*/ 13 w 118"/>
                <a:gd name="T7" fmla="*/ 59 h 79"/>
                <a:gd name="T8" fmla="*/ 23 w 118"/>
                <a:gd name="T9" fmla="*/ 36 h 79"/>
                <a:gd name="T10" fmla="*/ 115 w 118"/>
                <a:gd name="T11" fmla="*/ 79 h 79"/>
                <a:gd name="T12" fmla="*/ 118 w 118"/>
                <a:gd name="T13" fmla="*/ 69 h 79"/>
                <a:gd name="T14" fmla="*/ 26 w 118"/>
                <a:gd name="T15" fmla="*/ 29 h 79"/>
                <a:gd name="T16" fmla="*/ 39 w 118"/>
                <a:gd name="T17" fmla="*/ 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79">
                  <a:moveTo>
                    <a:pt x="39" y="6"/>
                  </a:moveTo>
                  <a:lnTo>
                    <a:pt x="26" y="0"/>
                  </a:lnTo>
                  <a:lnTo>
                    <a:pt x="0" y="52"/>
                  </a:lnTo>
                  <a:lnTo>
                    <a:pt x="13" y="59"/>
                  </a:lnTo>
                  <a:lnTo>
                    <a:pt x="23" y="36"/>
                  </a:lnTo>
                  <a:lnTo>
                    <a:pt x="115" y="79"/>
                  </a:lnTo>
                  <a:lnTo>
                    <a:pt x="118" y="69"/>
                  </a:lnTo>
                  <a:lnTo>
                    <a:pt x="26" y="29"/>
                  </a:lnTo>
                  <a:lnTo>
                    <a:pt x="39" y="6"/>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5" name="ísļiďè"/>
            <p:cNvSpPr/>
            <p:nvPr/>
          </p:nvSpPr>
          <p:spPr bwMode="auto">
            <a:xfrm>
              <a:off x="9420" y="2186"/>
              <a:ext cx="97" cy="129"/>
            </a:xfrm>
            <a:custGeom>
              <a:avLst/>
              <a:gdLst>
                <a:gd name="T0" fmla="*/ 17 w 17"/>
                <a:gd name="T1" fmla="*/ 1 h 23"/>
                <a:gd name="T2" fmla="*/ 17 w 17"/>
                <a:gd name="T3" fmla="*/ 0 h 23"/>
                <a:gd name="T4" fmla="*/ 10 w 17"/>
                <a:gd name="T5" fmla="*/ 0 h 23"/>
                <a:gd name="T6" fmla="*/ 10 w 17"/>
                <a:gd name="T7" fmla="*/ 1 h 23"/>
                <a:gd name="T8" fmla="*/ 12 w 17"/>
                <a:gd name="T9" fmla="*/ 1 h 23"/>
                <a:gd name="T10" fmla="*/ 13 w 17"/>
                <a:gd name="T11" fmla="*/ 2 h 23"/>
                <a:gd name="T12" fmla="*/ 13 w 17"/>
                <a:gd name="T13" fmla="*/ 3 h 23"/>
                <a:gd name="T14" fmla="*/ 11 w 17"/>
                <a:gd name="T15" fmla="*/ 5 h 23"/>
                <a:gd name="T16" fmla="*/ 5 w 17"/>
                <a:gd name="T17" fmla="*/ 16 h 23"/>
                <a:gd name="T18" fmla="*/ 3 w 17"/>
                <a:gd name="T19" fmla="*/ 18 h 23"/>
                <a:gd name="T20" fmla="*/ 2 w 17"/>
                <a:gd name="T21" fmla="*/ 19 h 23"/>
                <a:gd name="T22" fmla="*/ 0 w 17"/>
                <a:gd name="T23" fmla="*/ 18 h 23"/>
                <a:gd name="T24" fmla="*/ 0 w 17"/>
                <a:gd name="T25" fmla="*/ 19 h 23"/>
                <a:gd name="T26" fmla="*/ 8 w 17"/>
                <a:gd name="T27" fmla="*/ 23 h 23"/>
                <a:gd name="T28" fmla="*/ 8 w 17"/>
                <a:gd name="T29" fmla="*/ 22 h 23"/>
                <a:gd name="T30" fmla="*/ 6 w 17"/>
                <a:gd name="T31" fmla="*/ 21 h 23"/>
                <a:gd name="T32" fmla="*/ 6 w 17"/>
                <a:gd name="T33" fmla="*/ 20 h 23"/>
                <a:gd name="T34" fmla="*/ 7 w 17"/>
                <a:gd name="T35" fmla="*/ 18 h 23"/>
                <a:gd name="T36" fmla="*/ 17 w 17"/>
                <a:gd name="T3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23">
                  <a:moveTo>
                    <a:pt x="17" y="1"/>
                  </a:moveTo>
                  <a:cubicBezTo>
                    <a:pt x="17" y="0"/>
                    <a:pt x="17" y="0"/>
                    <a:pt x="17" y="0"/>
                  </a:cubicBezTo>
                  <a:cubicBezTo>
                    <a:pt x="10" y="0"/>
                    <a:pt x="10" y="0"/>
                    <a:pt x="10" y="0"/>
                  </a:cubicBezTo>
                  <a:cubicBezTo>
                    <a:pt x="10" y="1"/>
                    <a:pt x="10" y="1"/>
                    <a:pt x="10" y="1"/>
                  </a:cubicBezTo>
                  <a:cubicBezTo>
                    <a:pt x="11" y="1"/>
                    <a:pt x="12" y="1"/>
                    <a:pt x="12" y="1"/>
                  </a:cubicBezTo>
                  <a:cubicBezTo>
                    <a:pt x="12" y="1"/>
                    <a:pt x="13" y="1"/>
                    <a:pt x="13" y="2"/>
                  </a:cubicBezTo>
                  <a:cubicBezTo>
                    <a:pt x="13" y="2"/>
                    <a:pt x="13" y="2"/>
                    <a:pt x="13" y="3"/>
                  </a:cubicBezTo>
                  <a:cubicBezTo>
                    <a:pt x="13" y="3"/>
                    <a:pt x="12" y="4"/>
                    <a:pt x="11" y="5"/>
                  </a:cubicBezTo>
                  <a:cubicBezTo>
                    <a:pt x="5" y="16"/>
                    <a:pt x="5" y="16"/>
                    <a:pt x="5" y="16"/>
                  </a:cubicBezTo>
                  <a:cubicBezTo>
                    <a:pt x="4" y="18"/>
                    <a:pt x="4" y="18"/>
                    <a:pt x="3" y="18"/>
                  </a:cubicBezTo>
                  <a:cubicBezTo>
                    <a:pt x="3" y="19"/>
                    <a:pt x="3" y="19"/>
                    <a:pt x="2" y="19"/>
                  </a:cubicBezTo>
                  <a:cubicBezTo>
                    <a:pt x="2" y="19"/>
                    <a:pt x="1" y="18"/>
                    <a:pt x="0" y="18"/>
                  </a:cubicBezTo>
                  <a:cubicBezTo>
                    <a:pt x="0" y="19"/>
                    <a:pt x="0" y="19"/>
                    <a:pt x="0" y="19"/>
                  </a:cubicBezTo>
                  <a:cubicBezTo>
                    <a:pt x="8" y="23"/>
                    <a:pt x="8" y="23"/>
                    <a:pt x="8" y="23"/>
                  </a:cubicBezTo>
                  <a:cubicBezTo>
                    <a:pt x="8" y="22"/>
                    <a:pt x="8" y="22"/>
                    <a:pt x="8" y="22"/>
                  </a:cubicBezTo>
                  <a:cubicBezTo>
                    <a:pt x="7" y="22"/>
                    <a:pt x="7" y="21"/>
                    <a:pt x="6" y="21"/>
                  </a:cubicBezTo>
                  <a:cubicBezTo>
                    <a:pt x="6" y="21"/>
                    <a:pt x="6" y="20"/>
                    <a:pt x="6" y="20"/>
                  </a:cubicBezTo>
                  <a:cubicBezTo>
                    <a:pt x="6" y="20"/>
                    <a:pt x="7" y="19"/>
                    <a:pt x="7" y="18"/>
                  </a:cubicBezTo>
                  <a:lnTo>
                    <a:pt x="17" y="1"/>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6" name="íṡlïde"/>
            <p:cNvSpPr/>
            <p:nvPr/>
          </p:nvSpPr>
          <p:spPr bwMode="auto">
            <a:xfrm>
              <a:off x="9601" y="2230"/>
              <a:ext cx="85" cy="141"/>
            </a:xfrm>
            <a:custGeom>
              <a:avLst/>
              <a:gdLst>
                <a:gd name="T0" fmla="*/ 9 w 15"/>
                <a:gd name="T1" fmla="*/ 1 h 25"/>
                <a:gd name="T2" fmla="*/ 4 w 15"/>
                <a:gd name="T3" fmla="*/ 2 h 25"/>
                <a:gd name="T4" fmla="*/ 2 w 15"/>
                <a:gd name="T5" fmla="*/ 5 h 25"/>
                <a:gd name="T6" fmla="*/ 2 w 15"/>
                <a:gd name="T7" fmla="*/ 8 h 25"/>
                <a:gd name="T8" fmla="*/ 5 w 15"/>
                <a:gd name="T9" fmla="*/ 12 h 25"/>
                <a:gd name="T10" fmla="*/ 1 w 15"/>
                <a:gd name="T11" fmla="*/ 15 h 25"/>
                <a:gd name="T12" fmla="*/ 0 w 15"/>
                <a:gd name="T13" fmla="*/ 18 h 25"/>
                <a:gd name="T14" fmla="*/ 1 w 15"/>
                <a:gd name="T15" fmla="*/ 22 h 25"/>
                <a:gd name="T16" fmla="*/ 6 w 15"/>
                <a:gd name="T17" fmla="*/ 25 h 25"/>
                <a:gd name="T18" fmla="*/ 11 w 15"/>
                <a:gd name="T19" fmla="*/ 24 h 25"/>
                <a:gd name="T20" fmla="*/ 14 w 15"/>
                <a:gd name="T21" fmla="*/ 20 h 25"/>
                <a:gd name="T22" fmla="*/ 13 w 15"/>
                <a:gd name="T23" fmla="*/ 16 h 25"/>
                <a:gd name="T24" fmla="*/ 9 w 15"/>
                <a:gd name="T25" fmla="*/ 12 h 25"/>
                <a:gd name="T26" fmla="*/ 14 w 15"/>
                <a:gd name="T27" fmla="*/ 9 h 25"/>
                <a:gd name="T28" fmla="*/ 15 w 15"/>
                <a:gd name="T29" fmla="*/ 7 h 25"/>
                <a:gd name="T30" fmla="*/ 14 w 15"/>
                <a:gd name="T31" fmla="*/ 3 h 25"/>
                <a:gd name="T32" fmla="*/ 9 w 15"/>
                <a:gd name="T33" fmla="*/ 1 h 25"/>
                <a:gd name="T34" fmla="*/ 11 w 15"/>
                <a:gd name="T35" fmla="*/ 19 h 25"/>
                <a:gd name="T36" fmla="*/ 11 w 15"/>
                <a:gd name="T37" fmla="*/ 21 h 25"/>
                <a:gd name="T38" fmla="*/ 10 w 15"/>
                <a:gd name="T39" fmla="*/ 23 h 25"/>
                <a:gd name="T40" fmla="*/ 6 w 15"/>
                <a:gd name="T41" fmla="*/ 24 h 25"/>
                <a:gd name="T42" fmla="*/ 3 w 15"/>
                <a:gd name="T43" fmla="*/ 22 h 25"/>
                <a:gd name="T44" fmla="*/ 3 w 15"/>
                <a:gd name="T45" fmla="*/ 18 h 25"/>
                <a:gd name="T46" fmla="*/ 4 w 15"/>
                <a:gd name="T47" fmla="*/ 15 h 25"/>
                <a:gd name="T48" fmla="*/ 6 w 15"/>
                <a:gd name="T49" fmla="*/ 13 h 25"/>
                <a:gd name="T50" fmla="*/ 11 w 15"/>
                <a:gd name="T51" fmla="*/ 19 h 25"/>
                <a:gd name="T52" fmla="*/ 12 w 15"/>
                <a:gd name="T53" fmla="*/ 8 h 25"/>
                <a:gd name="T54" fmla="*/ 8 w 15"/>
                <a:gd name="T55" fmla="*/ 11 h 25"/>
                <a:gd name="T56" fmla="*/ 6 w 15"/>
                <a:gd name="T57" fmla="*/ 8 h 25"/>
                <a:gd name="T58" fmla="*/ 5 w 15"/>
                <a:gd name="T59" fmla="*/ 6 h 25"/>
                <a:gd name="T60" fmla="*/ 5 w 15"/>
                <a:gd name="T61" fmla="*/ 5 h 25"/>
                <a:gd name="T62" fmla="*/ 6 w 15"/>
                <a:gd name="T63" fmla="*/ 2 h 25"/>
                <a:gd name="T64" fmla="*/ 9 w 15"/>
                <a:gd name="T65" fmla="*/ 2 h 25"/>
                <a:gd name="T66" fmla="*/ 12 w 15"/>
                <a:gd name="T67" fmla="*/ 3 h 25"/>
                <a:gd name="T68" fmla="*/ 12 w 15"/>
                <a:gd name="T69" fmla="*/ 6 h 25"/>
                <a:gd name="T70" fmla="*/ 12 w 15"/>
                <a:gd name="T7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 h="25">
                  <a:moveTo>
                    <a:pt x="9" y="1"/>
                  </a:moveTo>
                  <a:cubicBezTo>
                    <a:pt x="7" y="0"/>
                    <a:pt x="6" y="1"/>
                    <a:pt x="4" y="2"/>
                  </a:cubicBezTo>
                  <a:cubicBezTo>
                    <a:pt x="3" y="3"/>
                    <a:pt x="2" y="4"/>
                    <a:pt x="2" y="5"/>
                  </a:cubicBezTo>
                  <a:cubicBezTo>
                    <a:pt x="2" y="6"/>
                    <a:pt x="2" y="7"/>
                    <a:pt x="2" y="8"/>
                  </a:cubicBezTo>
                  <a:cubicBezTo>
                    <a:pt x="3" y="9"/>
                    <a:pt x="4" y="11"/>
                    <a:pt x="5" y="12"/>
                  </a:cubicBezTo>
                  <a:cubicBezTo>
                    <a:pt x="4" y="13"/>
                    <a:pt x="2" y="14"/>
                    <a:pt x="1" y="15"/>
                  </a:cubicBezTo>
                  <a:cubicBezTo>
                    <a:pt x="0" y="16"/>
                    <a:pt x="0" y="17"/>
                    <a:pt x="0" y="18"/>
                  </a:cubicBezTo>
                  <a:cubicBezTo>
                    <a:pt x="0" y="19"/>
                    <a:pt x="0" y="21"/>
                    <a:pt x="1" y="22"/>
                  </a:cubicBezTo>
                  <a:cubicBezTo>
                    <a:pt x="2" y="24"/>
                    <a:pt x="4" y="24"/>
                    <a:pt x="6" y="25"/>
                  </a:cubicBezTo>
                  <a:cubicBezTo>
                    <a:pt x="8" y="25"/>
                    <a:pt x="10" y="25"/>
                    <a:pt x="11" y="24"/>
                  </a:cubicBezTo>
                  <a:cubicBezTo>
                    <a:pt x="13" y="23"/>
                    <a:pt x="14" y="21"/>
                    <a:pt x="14" y="20"/>
                  </a:cubicBezTo>
                  <a:cubicBezTo>
                    <a:pt x="14" y="18"/>
                    <a:pt x="14" y="17"/>
                    <a:pt x="13" y="16"/>
                  </a:cubicBezTo>
                  <a:cubicBezTo>
                    <a:pt x="12" y="15"/>
                    <a:pt x="11" y="14"/>
                    <a:pt x="9" y="12"/>
                  </a:cubicBezTo>
                  <a:cubicBezTo>
                    <a:pt x="11" y="11"/>
                    <a:pt x="13" y="10"/>
                    <a:pt x="14" y="9"/>
                  </a:cubicBezTo>
                  <a:cubicBezTo>
                    <a:pt x="14" y="8"/>
                    <a:pt x="15" y="7"/>
                    <a:pt x="15" y="7"/>
                  </a:cubicBezTo>
                  <a:cubicBezTo>
                    <a:pt x="15" y="5"/>
                    <a:pt x="15" y="4"/>
                    <a:pt x="14" y="3"/>
                  </a:cubicBezTo>
                  <a:cubicBezTo>
                    <a:pt x="13" y="2"/>
                    <a:pt x="11" y="1"/>
                    <a:pt x="9" y="1"/>
                  </a:cubicBezTo>
                  <a:close/>
                  <a:moveTo>
                    <a:pt x="11" y="19"/>
                  </a:moveTo>
                  <a:cubicBezTo>
                    <a:pt x="11" y="19"/>
                    <a:pt x="11" y="20"/>
                    <a:pt x="11" y="21"/>
                  </a:cubicBezTo>
                  <a:cubicBezTo>
                    <a:pt x="11" y="22"/>
                    <a:pt x="10" y="23"/>
                    <a:pt x="10" y="23"/>
                  </a:cubicBezTo>
                  <a:cubicBezTo>
                    <a:pt x="9" y="24"/>
                    <a:pt x="8" y="24"/>
                    <a:pt x="6" y="24"/>
                  </a:cubicBezTo>
                  <a:cubicBezTo>
                    <a:pt x="5" y="24"/>
                    <a:pt x="4" y="23"/>
                    <a:pt x="3" y="22"/>
                  </a:cubicBezTo>
                  <a:cubicBezTo>
                    <a:pt x="3" y="21"/>
                    <a:pt x="2" y="20"/>
                    <a:pt x="3" y="18"/>
                  </a:cubicBezTo>
                  <a:cubicBezTo>
                    <a:pt x="3" y="17"/>
                    <a:pt x="3" y="16"/>
                    <a:pt x="4" y="15"/>
                  </a:cubicBezTo>
                  <a:cubicBezTo>
                    <a:pt x="4" y="15"/>
                    <a:pt x="5" y="14"/>
                    <a:pt x="6" y="13"/>
                  </a:cubicBezTo>
                  <a:cubicBezTo>
                    <a:pt x="9" y="15"/>
                    <a:pt x="10" y="17"/>
                    <a:pt x="11" y="19"/>
                  </a:cubicBezTo>
                  <a:close/>
                  <a:moveTo>
                    <a:pt x="12" y="8"/>
                  </a:moveTo>
                  <a:cubicBezTo>
                    <a:pt x="11" y="9"/>
                    <a:pt x="10" y="10"/>
                    <a:pt x="8" y="11"/>
                  </a:cubicBezTo>
                  <a:cubicBezTo>
                    <a:pt x="6" y="8"/>
                    <a:pt x="6" y="8"/>
                    <a:pt x="6" y="8"/>
                  </a:cubicBezTo>
                  <a:cubicBezTo>
                    <a:pt x="5" y="8"/>
                    <a:pt x="5" y="7"/>
                    <a:pt x="5" y="6"/>
                  </a:cubicBezTo>
                  <a:cubicBezTo>
                    <a:pt x="5" y="6"/>
                    <a:pt x="4" y="5"/>
                    <a:pt x="5" y="5"/>
                  </a:cubicBezTo>
                  <a:cubicBezTo>
                    <a:pt x="5" y="4"/>
                    <a:pt x="5" y="3"/>
                    <a:pt x="6" y="2"/>
                  </a:cubicBezTo>
                  <a:cubicBezTo>
                    <a:pt x="7" y="2"/>
                    <a:pt x="8" y="2"/>
                    <a:pt x="9" y="2"/>
                  </a:cubicBezTo>
                  <a:cubicBezTo>
                    <a:pt x="10" y="2"/>
                    <a:pt x="11" y="2"/>
                    <a:pt x="12" y="3"/>
                  </a:cubicBezTo>
                  <a:cubicBezTo>
                    <a:pt x="12" y="4"/>
                    <a:pt x="13" y="5"/>
                    <a:pt x="12" y="6"/>
                  </a:cubicBezTo>
                  <a:cubicBezTo>
                    <a:pt x="12" y="7"/>
                    <a:pt x="12" y="8"/>
                    <a:pt x="12" y="8"/>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7" name="iṩlide"/>
            <p:cNvSpPr/>
            <p:nvPr/>
          </p:nvSpPr>
          <p:spPr bwMode="auto">
            <a:xfrm>
              <a:off x="9775" y="2230"/>
              <a:ext cx="91" cy="148"/>
            </a:xfrm>
            <a:custGeom>
              <a:avLst/>
              <a:gdLst>
                <a:gd name="T0" fmla="*/ 15 w 16"/>
                <a:gd name="T1" fmla="*/ 16 h 26"/>
                <a:gd name="T2" fmla="*/ 15 w 16"/>
                <a:gd name="T3" fmla="*/ 9 h 26"/>
                <a:gd name="T4" fmla="*/ 12 w 16"/>
                <a:gd name="T5" fmla="*/ 2 h 26"/>
                <a:gd name="T6" fmla="*/ 6 w 16"/>
                <a:gd name="T7" fmla="*/ 1 h 26"/>
                <a:gd name="T8" fmla="*/ 1 w 16"/>
                <a:gd name="T9" fmla="*/ 4 h 26"/>
                <a:gd name="T10" fmla="*/ 0 w 16"/>
                <a:gd name="T11" fmla="*/ 10 h 26"/>
                <a:gd name="T12" fmla="*/ 3 w 16"/>
                <a:gd name="T13" fmla="*/ 15 h 26"/>
                <a:gd name="T14" fmla="*/ 8 w 16"/>
                <a:gd name="T15" fmla="*/ 16 h 26"/>
                <a:gd name="T16" fmla="*/ 12 w 16"/>
                <a:gd name="T17" fmla="*/ 13 h 26"/>
                <a:gd name="T18" fmla="*/ 11 w 16"/>
                <a:gd name="T19" fmla="*/ 19 h 26"/>
                <a:gd name="T20" fmla="*/ 8 w 16"/>
                <a:gd name="T21" fmla="*/ 23 h 26"/>
                <a:gd name="T22" fmla="*/ 4 w 16"/>
                <a:gd name="T23" fmla="*/ 25 h 26"/>
                <a:gd name="T24" fmla="*/ 4 w 16"/>
                <a:gd name="T25" fmla="*/ 26 h 26"/>
                <a:gd name="T26" fmla="*/ 5 w 16"/>
                <a:gd name="T27" fmla="*/ 26 h 26"/>
                <a:gd name="T28" fmla="*/ 11 w 16"/>
                <a:gd name="T29" fmla="*/ 23 h 26"/>
                <a:gd name="T30" fmla="*/ 15 w 16"/>
                <a:gd name="T31" fmla="*/ 16 h 26"/>
                <a:gd name="T32" fmla="*/ 11 w 16"/>
                <a:gd name="T33" fmla="*/ 13 h 26"/>
                <a:gd name="T34" fmla="*/ 9 w 16"/>
                <a:gd name="T35" fmla="*/ 14 h 26"/>
                <a:gd name="T36" fmla="*/ 6 w 16"/>
                <a:gd name="T37" fmla="*/ 13 h 26"/>
                <a:gd name="T38" fmla="*/ 3 w 16"/>
                <a:gd name="T39" fmla="*/ 8 h 26"/>
                <a:gd name="T40" fmla="*/ 3 w 16"/>
                <a:gd name="T41" fmla="*/ 4 h 26"/>
                <a:gd name="T42" fmla="*/ 6 w 16"/>
                <a:gd name="T43" fmla="*/ 2 h 26"/>
                <a:gd name="T44" fmla="*/ 8 w 16"/>
                <a:gd name="T45" fmla="*/ 2 h 26"/>
                <a:gd name="T46" fmla="*/ 11 w 16"/>
                <a:gd name="T47" fmla="*/ 5 h 26"/>
                <a:gd name="T48" fmla="*/ 12 w 16"/>
                <a:gd name="T49" fmla="*/ 8 h 26"/>
                <a:gd name="T50" fmla="*/ 12 w 16"/>
                <a:gd name="T51" fmla="*/ 12 h 26"/>
                <a:gd name="T52" fmla="*/ 11 w 16"/>
                <a:gd name="T53"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15" y="16"/>
                  </a:moveTo>
                  <a:cubicBezTo>
                    <a:pt x="16" y="14"/>
                    <a:pt x="16" y="11"/>
                    <a:pt x="15" y="9"/>
                  </a:cubicBezTo>
                  <a:cubicBezTo>
                    <a:pt x="15" y="6"/>
                    <a:pt x="14" y="4"/>
                    <a:pt x="12" y="2"/>
                  </a:cubicBezTo>
                  <a:cubicBezTo>
                    <a:pt x="10" y="1"/>
                    <a:pt x="8" y="0"/>
                    <a:pt x="6" y="1"/>
                  </a:cubicBezTo>
                  <a:cubicBezTo>
                    <a:pt x="4" y="1"/>
                    <a:pt x="2" y="2"/>
                    <a:pt x="1" y="4"/>
                  </a:cubicBezTo>
                  <a:cubicBezTo>
                    <a:pt x="0" y="6"/>
                    <a:pt x="0" y="8"/>
                    <a:pt x="0" y="10"/>
                  </a:cubicBezTo>
                  <a:cubicBezTo>
                    <a:pt x="1" y="12"/>
                    <a:pt x="1" y="14"/>
                    <a:pt x="3" y="15"/>
                  </a:cubicBezTo>
                  <a:cubicBezTo>
                    <a:pt x="4" y="16"/>
                    <a:pt x="6" y="16"/>
                    <a:pt x="8" y="16"/>
                  </a:cubicBezTo>
                  <a:cubicBezTo>
                    <a:pt x="9" y="16"/>
                    <a:pt x="11" y="15"/>
                    <a:pt x="12" y="13"/>
                  </a:cubicBezTo>
                  <a:cubicBezTo>
                    <a:pt x="12" y="15"/>
                    <a:pt x="12" y="17"/>
                    <a:pt x="11" y="19"/>
                  </a:cubicBezTo>
                  <a:cubicBezTo>
                    <a:pt x="10" y="21"/>
                    <a:pt x="9" y="22"/>
                    <a:pt x="8" y="23"/>
                  </a:cubicBezTo>
                  <a:cubicBezTo>
                    <a:pt x="6" y="24"/>
                    <a:pt x="5" y="25"/>
                    <a:pt x="4" y="25"/>
                  </a:cubicBezTo>
                  <a:cubicBezTo>
                    <a:pt x="4" y="26"/>
                    <a:pt x="4" y="26"/>
                    <a:pt x="4" y="26"/>
                  </a:cubicBezTo>
                  <a:cubicBezTo>
                    <a:pt x="5" y="26"/>
                    <a:pt x="5" y="26"/>
                    <a:pt x="5" y="26"/>
                  </a:cubicBezTo>
                  <a:cubicBezTo>
                    <a:pt x="7" y="25"/>
                    <a:pt x="9" y="24"/>
                    <a:pt x="11" y="23"/>
                  </a:cubicBezTo>
                  <a:cubicBezTo>
                    <a:pt x="13" y="21"/>
                    <a:pt x="14" y="19"/>
                    <a:pt x="15" y="16"/>
                  </a:cubicBezTo>
                  <a:close/>
                  <a:moveTo>
                    <a:pt x="11" y="13"/>
                  </a:moveTo>
                  <a:cubicBezTo>
                    <a:pt x="10" y="14"/>
                    <a:pt x="9" y="14"/>
                    <a:pt x="9" y="14"/>
                  </a:cubicBezTo>
                  <a:cubicBezTo>
                    <a:pt x="8" y="14"/>
                    <a:pt x="7" y="14"/>
                    <a:pt x="6" y="13"/>
                  </a:cubicBezTo>
                  <a:cubicBezTo>
                    <a:pt x="4" y="12"/>
                    <a:pt x="3" y="10"/>
                    <a:pt x="3" y="8"/>
                  </a:cubicBezTo>
                  <a:cubicBezTo>
                    <a:pt x="3" y="6"/>
                    <a:pt x="3" y="5"/>
                    <a:pt x="3" y="4"/>
                  </a:cubicBezTo>
                  <a:cubicBezTo>
                    <a:pt x="4" y="3"/>
                    <a:pt x="5" y="2"/>
                    <a:pt x="6" y="2"/>
                  </a:cubicBezTo>
                  <a:cubicBezTo>
                    <a:pt x="7" y="2"/>
                    <a:pt x="8" y="2"/>
                    <a:pt x="8" y="2"/>
                  </a:cubicBezTo>
                  <a:cubicBezTo>
                    <a:pt x="9" y="3"/>
                    <a:pt x="10" y="4"/>
                    <a:pt x="11" y="5"/>
                  </a:cubicBezTo>
                  <a:cubicBezTo>
                    <a:pt x="11" y="6"/>
                    <a:pt x="12" y="7"/>
                    <a:pt x="12" y="8"/>
                  </a:cubicBezTo>
                  <a:cubicBezTo>
                    <a:pt x="12" y="9"/>
                    <a:pt x="12" y="10"/>
                    <a:pt x="12" y="12"/>
                  </a:cubicBezTo>
                  <a:cubicBezTo>
                    <a:pt x="12" y="13"/>
                    <a:pt x="11" y="13"/>
                    <a:pt x="11" y="1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8" name="îs1ïde"/>
            <p:cNvSpPr/>
            <p:nvPr/>
          </p:nvSpPr>
          <p:spPr bwMode="auto">
            <a:xfrm>
              <a:off x="9934" y="2208"/>
              <a:ext cx="79" cy="141"/>
            </a:xfrm>
            <a:custGeom>
              <a:avLst/>
              <a:gdLst>
                <a:gd name="T0" fmla="*/ 11 w 14"/>
                <a:gd name="T1" fmla="*/ 24 h 25"/>
                <a:gd name="T2" fmla="*/ 14 w 14"/>
                <a:gd name="T3" fmla="*/ 0 h 25"/>
                <a:gd name="T4" fmla="*/ 14 w 14"/>
                <a:gd name="T5" fmla="*/ 0 h 25"/>
                <a:gd name="T6" fmla="*/ 1 w 14"/>
                <a:gd name="T7" fmla="*/ 2 h 25"/>
                <a:gd name="T8" fmla="*/ 0 w 14"/>
                <a:gd name="T9" fmla="*/ 8 h 25"/>
                <a:gd name="T10" fmla="*/ 0 w 14"/>
                <a:gd name="T11" fmla="*/ 8 h 25"/>
                <a:gd name="T12" fmla="*/ 2 w 14"/>
                <a:gd name="T13" fmla="*/ 5 h 25"/>
                <a:gd name="T14" fmla="*/ 5 w 14"/>
                <a:gd name="T15" fmla="*/ 4 h 25"/>
                <a:gd name="T16" fmla="*/ 12 w 14"/>
                <a:gd name="T17" fmla="*/ 3 h 25"/>
                <a:gd name="T18" fmla="*/ 9 w 14"/>
                <a:gd name="T19" fmla="*/ 25 h 25"/>
                <a:gd name="T20" fmla="*/ 11 w 14"/>
                <a:gd name="T21"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25">
                  <a:moveTo>
                    <a:pt x="11" y="24"/>
                  </a:moveTo>
                  <a:cubicBezTo>
                    <a:pt x="14" y="0"/>
                    <a:pt x="14" y="0"/>
                    <a:pt x="14" y="0"/>
                  </a:cubicBezTo>
                  <a:cubicBezTo>
                    <a:pt x="14" y="0"/>
                    <a:pt x="14" y="0"/>
                    <a:pt x="14" y="0"/>
                  </a:cubicBezTo>
                  <a:cubicBezTo>
                    <a:pt x="1" y="2"/>
                    <a:pt x="1" y="2"/>
                    <a:pt x="1" y="2"/>
                  </a:cubicBezTo>
                  <a:cubicBezTo>
                    <a:pt x="0" y="8"/>
                    <a:pt x="0" y="8"/>
                    <a:pt x="0" y="8"/>
                  </a:cubicBezTo>
                  <a:cubicBezTo>
                    <a:pt x="0" y="8"/>
                    <a:pt x="0" y="8"/>
                    <a:pt x="0" y="8"/>
                  </a:cubicBezTo>
                  <a:cubicBezTo>
                    <a:pt x="1" y="7"/>
                    <a:pt x="1" y="6"/>
                    <a:pt x="2" y="5"/>
                  </a:cubicBezTo>
                  <a:cubicBezTo>
                    <a:pt x="3" y="5"/>
                    <a:pt x="4" y="4"/>
                    <a:pt x="5" y="4"/>
                  </a:cubicBezTo>
                  <a:cubicBezTo>
                    <a:pt x="12" y="3"/>
                    <a:pt x="12" y="3"/>
                    <a:pt x="12" y="3"/>
                  </a:cubicBezTo>
                  <a:cubicBezTo>
                    <a:pt x="9" y="25"/>
                    <a:pt x="9" y="25"/>
                    <a:pt x="9" y="25"/>
                  </a:cubicBezTo>
                  <a:lnTo>
                    <a:pt x="11" y="24"/>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39" name="i$ľïḑe"/>
            <p:cNvSpPr/>
            <p:nvPr/>
          </p:nvSpPr>
          <p:spPr bwMode="auto">
            <a:xfrm>
              <a:off x="8868" y="1425"/>
              <a:ext cx="85" cy="57"/>
            </a:xfrm>
            <a:custGeom>
              <a:avLst/>
              <a:gdLst>
                <a:gd name="T0" fmla="*/ 8 w 15"/>
                <a:gd name="T1" fmla="*/ 7 h 10"/>
                <a:gd name="T2" fmla="*/ 12 w 15"/>
                <a:gd name="T3" fmla="*/ 10 h 10"/>
                <a:gd name="T4" fmla="*/ 14 w 15"/>
                <a:gd name="T5" fmla="*/ 3 h 10"/>
                <a:gd name="T6" fmla="*/ 10 w 15"/>
                <a:gd name="T7" fmla="*/ 0 h 10"/>
                <a:gd name="T8" fmla="*/ 0 w 15"/>
                <a:gd name="T9" fmla="*/ 2 h 10"/>
                <a:gd name="T10" fmla="*/ 8 w 15"/>
                <a:gd name="T11" fmla="*/ 7 h 10"/>
              </a:gdLst>
              <a:ahLst/>
              <a:cxnLst>
                <a:cxn ang="0">
                  <a:pos x="T0" y="T1"/>
                </a:cxn>
                <a:cxn ang="0">
                  <a:pos x="T2" y="T3"/>
                </a:cxn>
                <a:cxn ang="0">
                  <a:pos x="T4" y="T5"/>
                </a:cxn>
                <a:cxn ang="0">
                  <a:pos x="T6" y="T7"/>
                </a:cxn>
                <a:cxn ang="0">
                  <a:pos x="T8" y="T9"/>
                </a:cxn>
                <a:cxn ang="0">
                  <a:pos x="T10" y="T11"/>
                </a:cxn>
              </a:cxnLst>
              <a:rect l="0" t="0" r="r" b="b"/>
              <a:pathLst>
                <a:path w="15" h="10">
                  <a:moveTo>
                    <a:pt x="8" y="7"/>
                  </a:moveTo>
                  <a:cubicBezTo>
                    <a:pt x="12" y="10"/>
                    <a:pt x="12" y="10"/>
                    <a:pt x="12" y="10"/>
                  </a:cubicBezTo>
                  <a:cubicBezTo>
                    <a:pt x="12" y="7"/>
                    <a:pt x="15" y="5"/>
                    <a:pt x="14" y="3"/>
                  </a:cubicBezTo>
                  <a:cubicBezTo>
                    <a:pt x="10" y="0"/>
                    <a:pt x="10" y="0"/>
                    <a:pt x="10" y="0"/>
                  </a:cubicBezTo>
                  <a:cubicBezTo>
                    <a:pt x="7" y="0"/>
                    <a:pt x="3" y="0"/>
                    <a:pt x="0" y="2"/>
                  </a:cubicBezTo>
                  <a:cubicBezTo>
                    <a:pt x="1" y="4"/>
                    <a:pt x="4" y="8"/>
                    <a:pt x="8" y="7"/>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0" name="iŝļíḍè"/>
            <p:cNvSpPr/>
            <p:nvPr/>
          </p:nvSpPr>
          <p:spPr bwMode="auto">
            <a:xfrm>
              <a:off x="8940" y="1504"/>
              <a:ext cx="67" cy="47"/>
            </a:xfrm>
            <a:custGeom>
              <a:avLst/>
              <a:gdLst>
                <a:gd name="T0" fmla="*/ 7 w 12"/>
                <a:gd name="T1" fmla="*/ 7 h 8"/>
                <a:gd name="T2" fmla="*/ 9 w 12"/>
                <a:gd name="T3" fmla="*/ 8 h 8"/>
                <a:gd name="T4" fmla="*/ 12 w 12"/>
                <a:gd name="T5" fmla="*/ 6 h 8"/>
                <a:gd name="T6" fmla="*/ 11 w 12"/>
                <a:gd name="T7" fmla="*/ 2 h 8"/>
                <a:gd name="T8" fmla="*/ 8 w 12"/>
                <a:gd name="T9" fmla="*/ 0 h 8"/>
                <a:gd name="T10" fmla="*/ 0 w 12"/>
                <a:gd name="T11" fmla="*/ 3 h 8"/>
                <a:gd name="T12" fmla="*/ 7 w 12"/>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2" h="8">
                  <a:moveTo>
                    <a:pt x="7" y="7"/>
                  </a:moveTo>
                  <a:cubicBezTo>
                    <a:pt x="9" y="8"/>
                    <a:pt x="9" y="8"/>
                    <a:pt x="9" y="8"/>
                  </a:cubicBezTo>
                  <a:cubicBezTo>
                    <a:pt x="10" y="8"/>
                    <a:pt x="11" y="6"/>
                    <a:pt x="12" y="6"/>
                  </a:cubicBezTo>
                  <a:cubicBezTo>
                    <a:pt x="12" y="4"/>
                    <a:pt x="11" y="2"/>
                    <a:pt x="11" y="2"/>
                  </a:cubicBezTo>
                  <a:cubicBezTo>
                    <a:pt x="11" y="0"/>
                    <a:pt x="9" y="1"/>
                    <a:pt x="8" y="0"/>
                  </a:cubicBezTo>
                  <a:cubicBezTo>
                    <a:pt x="5" y="1"/>
                    <a:pt x="1" y="0"/>
                    <a:pt x="0" y="3"/>
                  </a:cubicBezTo>
                  <a:cubicBezTo>
                    <a:pt x="2" y="5"/>
                    <a:pt x="5" y="6"/>
                    <a:pt x="7" y="7"/>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1" name="íṩḻîḋê"/>
            <p:cNvSpPr/>
            <p:nvPr/>
          </p:nvSpPr>
          <p:spPr bwMode="auto">
            <a:xfrm>
              <a:off x="8980" y="1301"/>
              <a:ext cx="248" cy="409"/>
            </a:xfrm>
            <a:custGeom>
              <a:avLst/>
              <a:gdLst>
                <a:gd name="T0" fmla="*/ 9 w 44"/>
                <a:gd name="T1" fmla="*/ 32 h 72"/>
                <a:gd name="T2" fmla="*/ 12 w 44"/>
                <a:gd name="T3" fmla="*/ 31 h 72"/>
                <a:gd name="T4" fmla="*/ 15 w 44"/>
                <a:gd name="T5" fmla="*/ 33 h 72"/>
                <a:gd name="T6" fmla="*/ 13 w 44"/>
                <a:gd name="T7" fmla="*/ 44 h 72"/>
                <a:gd name="T8" fmla="*/ 8 w 44"/>
                <a:gd name="T9" fmla="*/ 41 h 72"/>
                <a:gd name="T10" fmla="*/ 14 w 44"/>
                <a:gd name="T11" fmla="*/ 68 h 72"/>
                <a:gd name="T12" fmla="*/ 26 w 44"/>
                <a:gd name="T13" fmla="*/ 72 h 72"/>
                <a:gd name="T14" fmla="*/ 27 w 44"/>
                <a:gd name="T15" fmla="*/ 69 h 72"/>
                <a:gd name="T16" fmla="*/ 15 w 44"/>
                <a:gd name="T17" fmla="*/ 52 h 72"/>
                <a:gd name="T18" fmla="*/ 21 w 44"/>
                <a:gd name="T19" fmla="*/ 49 h 72"/>
                <a:gd name="T20" fmla="*/ 21 w 44"/>
                <a:gd name="T21" fmla="*/ 40 h 72"/>
                <a:gd name="T22" fmla="*/ 26 w 44"/>
                <a:gd name="T23" fmla="*/ 45 h 72"/>
                <a:gd name="T24" fmla="*/ 19 w 44"/>
                <a:gd name="T25" fmla="*/ 31 h 72"/>
                <a:gd name="T26" fmla="*/ 19 w 44"/>
                <a:gd name="T27" fmla="*/ 21 h 72"/>
                <a:gd name="T28" fmla="*/ 30 w 44"/>
                <a:gd name="T29" fmla="*/ 30 h 72"/>
                <a:gd name="T30" fmla="*/ 26 w 44"/>
                <a:gd name="T31" fmla="*/ 19 h 72"/>
                <a:gd name="T32" fmla="*/ 29 w 44"/>
                <a:gd name="T33" fmla="*/ 16 h 72"/>
                <a:gd name="T34" fmla="*/ 43 w 44"/>
                <a:gd name="T35" fmla="*/ 28 h 72"/>
                <a:gd name="T36" fmla="*/ 29 w 44"/>
                <a:gd name="T37" fmla="*/ 8 h 72"/>
                <a:gd name="T38" fmla="*/ 24 w 44"/>
                <a:gd name="T39" fmla="*/ 6 h 72"/>
                <a:gd name="T40" fmla="*/ 24 w 44"/>
                <a:gd name="T41" fmla="*/ 13 h 72"/>
                <a:gd name="T42" fmla="*/ 17 w 44"/>
                <a:gd name="T43" fmla="*/ 11 h 72"/>
                <a:gd name="T44" fmla="*/ 16 w 44"/>
                <a:gd name="T45" fmla="*/ 0 h 72"/>
                <a:gd name="T46" fmla="*/ 14 w 44"/>
                <a:gd name="T47" fmla="*/ 6 h 72"/>
                <a:gd name="T48" fmla="*/ 9 w 44"/>
                <a:gd name="T49" fmla="*/ 8 h 72"/>
                <a:gd name="T50" fmla="*/ 16 w 44"/>
                <a:gd name="T51" fmla="*/ 16 h 72"/>
                <a:gd name="T52" fmla="*/ 16 w 44"/>
                <a:gd name="T53" fmla="*/ 25 h 72"/>
                <a:gd name="T54" fmla="*/ 11 w 44"/>
                <a:gd name="T55" fmla="*/ 20 h 72"/>
                <a:gd name="T56" fmla="*/ 0 w 44"/>
                <a:gd name="T57" fmla="*/ 19 h 72"/>
                <a:gd name="T58" fmla="*/ 9 w 44"/>
                <a:gd name="T59" fmla="*/ 28 h 72"/>
                <a:gd name="T60" fmla="*/ 9 w 44"/>
                <a:gd name="T61"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72">
                  <a:moveTo>
                    <a:pt x="9" y="32"/>
                  </a:moveTo>
                  <a:cubicBezTo>
                    <a:pt x="10" y="33"/>
                    <a:pt x="11" y="32"/>
                    <a:pt x="12" y="31"/>
                  </a:cubicBezTo>
                  <a:cubicBezTo>
                    <a:pt x="15" y="33"/>
                    <a:pt x="15" y="33"/>
                    <a:pt x="15" y="33"/>
                  </a:cubicBezTo>
                  <a:cubicBezTo>
                    <a:pt x="16" y="37"/>
                    <a:pt x="15" y="41"/>
                    <a:pt x="13" y="44"/>
                  </a:cubicBezTo>
                  <a:cubicBezTo>
                    <a:pt x="11" y="46"/>
                    <a:pt x="10" y="42"/>
                    <a:pt x="8" y="41"/>
                  </a:cubicBezTo>
                  <a:cubicBezTo>
                    <a:pt x="10" y="50"/>
                    <a:pt x="15" y="60"/>
                    <a:pt x="14" y="68"/>
                  </a:cubicBezTo>
                  <a:cubicBezTo>
                    <a:pt x="20" y="72"/>
                    <a:pt x="24" y="72"/>
                    <a:pt x="26" y="72"/>
                  </a:cubicBezTo>
                  <a:cubicBezTo>
                    <a:pt x="27" y="69"/>
                    <a:pt x="27" y="69"/>
                    <a:pt x="27" y="69"/>
                  </a:cubicBezTo>
                  <a:cubicBezTo>
                    <a:pt x="19" y="64"/>
                    <a:pt x="16" y="54"/>
                    <a:pt x="15" y="52"/>
                  </a:cubicBezTo>
                  <a:cubicBezTo>
                    <a:pt x="21" y="49"/>
                    <a:pt x="21" y="49"/>
                    <a:pt x="21" y="49"/>
                  </a:cubicBezTo>
                  <a:cubicBezTo>
                    <a:pt x="21" y="46"/>
                    <a:pt x="20" y="41"/>
                    <a:pt x="21" y="40"/>
                  </a:cubicBezTo>
                  <a:cubicBezTo>
                    <a:pt x="24" y="41"/>
                    <a:pt x="25" y="43"/>
                    <a:pt x="26" y="45"/>
                  </a:cubicBezTo>
                  <a:cubicBezTo>
                    <a:pt x="33" y="42"/>
                    <a:pt x="22" y="36"/>
                    <a:pt x="19" y="31"/>
                  </a:cubicBezTo>
                  <a:cubicBezTo>
                    <a:pt x="19" y="27"/>
                    <a:pt x="19" y="24"/>
                    <a:pt x="19" y="21"/>
                  </a:cubicBezTo>
                  <a:cubicBezTo>
                    <a:pt x="23" y="22"/>
                    <a:pt x="27" y="27"/>
                    <a:pt x="30" y="30"/>
                  </a:cubicBezTo>
                  <a:cubicBezTo>
                    <a:pt x="33" y="27"/>
                    <a:pt x="27" y="23"/>
                    <a:pt x="26" y="19"/>
                  </a:cubicBezTo>
                  <a:cubicBezTo>
                    <a:pt x="25" y="17"/>
                    <a:pt x="27" y="17"/>
                    <a:pt x="29" y="16"/>
                  </a:cubicBezTo>
                  <a:cubicBezTo>
                    <a:pt x="43" y="28"/>
                    <a:pt x="43" y="28"/>
                    <a:pt x="43" y="28"/>
                  </a:cubicBezTo>
                  <a:cubicBezTo>
                    <a:pt x="44" y="21"/>
                    <a:pt x="34" y="15"/>
                    <a:pt x="29" y="8"/>
                  </a:cubicBezTo>
                  <a:cubicBezTo>
                    <a:pt x="30" y="6"/>
                    <a:pt x="29" y="4"/>
                    <a:pt x="24" y="6"/>
                  </a:cubicBezTo>
                  <a:cubicBezTo>
                    <a:pt x="22" y="6"/>
                    <a:pt x="19" y="7"/>
                    <a:pt x="24" y="13"/>
                  </a:cubicBezTo>
                  <a:cubicBezTo>
                    <a:pt x="21" y="17"/>
                    <a:pt x="19" y="12"/>
                    <a:pt x="17" y="11"/>
                  </a:cubicBezTo>
                  <a:cubicBezTo>
                    <a:pt x="18" y="6"/>
                    <a:pt x="20" y="1"/>
                    <a:pt x="16" y="0"/>
                  </a:cubicBezTo>
                  <a:cubicBezTo>
                    <a:pt x="16" y="2"/>
                    <a:pt x="16" y="4"/>
                    <a:pt x="14" y="6"/>
                  </a:cubicBezTo>
                  <a:cubicBezTo>
                    <a:pt x="9" y="8"/>
                    <a:pt x="9" y="8"/>
                    <a:pt x="9" y="8"/>
                  </a:cubicBezTo>
                  <a:cubicBezTo>
                    <a:pt x="9" y="10"/>
                    <a:pt x="14" y="13"/>
                    <a:pt x="16" y="16"/>
                  </a:cubicBezTo>
                  <a:cubicBezTo>
                    <a:pt x="17" y="20"/>
                    <a:pt x="16" y="23"/>
                    <a:pt x="16" y="25"/>
                  </a:cubicBezTo>
                  <a:cubicBezTo>
                    <a:pt x="12" y="27"/>
                    <a:pt x="13" y="22"/>
                    <a:pt x="11" y="20"/>
                  </a:cubicBezTo>
                  <a:cubicBezTo>
                    <a:pt x="7" y="17"/>
                    <a:pt x="2" y="18"/>
                    <a:pt x="0" y="19"/>
                  </a:cubicBezTo>
                  <a:cubicBezTo>
                    <a:pt x="9" y="28"/>
                    <a:pt x="9" y="28"/>
                    <a:pt x="9" y="28"/>
                  </a:cubicBezTo>
                  <a:cubicBezTo>
                    <a:pt x="9" y="29"/>
                    <a:pt x="6" y="32"/>
                    <a:pt x="9" y="32"/>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2" name="íṡľiḑê"/>
            <p:cNvSpPr/>
            <p:nvPr/>
          </p:nvSpPr>
          <p:spPr bwMode="auto">
            <a:xfrm>
              <a:off x="9460" y="926"/>
              <a:ext cx="74" cy="74"/>
            </a:xfrm>
            <a:custGeom>
              <a:avLst/>
              <a:gdLst>
                <a:gd name="T0" fmla="*/ 2 w 13"/>
                <a:gd name="T1" fmla="*/ 13 h 13"/>
                <a:gd name="T2" fmla="*/ 9 w 13"/>
                <a:gd name="T3" fmla="*/ 13 h 13"/>
                <a:gd name="T4" fmla="*/ 3 w 13"/>
                <a:gd name="T5" fmla="*/ 0 h 13"/>
                <a:gd name="T6" fmla="*/ 2 w 13"/>
                <a:gd name="T7" fmla="*/ 8 h 13"/>
                <a:gd name="T8" fmla="*/ 2 w 13"/>
                <a:gd name="T9" fmla="*/ 13 h 13"/>
              </a:gdLst>
              <a:ahLst/>
              <a:cxnLst>
                <a:cxn ang="0">
                  <a:pos x="T0" y="T1"/>
                </a:cxn>
                <a:cxn ang="0">
                  <a:pos x="T2" y="T3"/>
                </a:cxn>
                <a:cxn ang="0">
                  <a:pos x="T4" y="T5"/>
                </a:cxn>
                <a:cxn ang="0">
                  <a:pos x="T6" y="T7"/>
                </a:cxn>
                <a:cxn ang="0">
                  <a:pos x="T8" y="T9"/>
                </a:cxn>
              </a:cxnLst>
              <a:rect l="0" t="0" r="r" b="b"/>
              <a:pathLst>
                <a:path w="13" h="13">
                  <a:moveTo>
                    <a:pt x="2" y="13"/>
                  </a:moveTo>
                  <a:cubicBezTo>
                    <a:pt x="4" y="13"/>
                    <a:pt x="6" y="13"/>
                    <a:pt x="9" y="13"/>
                  </a:cubicBezTo>
                  <a:cubicBezTo>
                    <a:pt x="13" y="8"/>
                    <a:pt x="6" y="3"/>
                    <a:pt x="3" y="0"/>
                  </a:cubicBezTo>
                  <a:cubicBezTo>
                    <a:pt x="0" y="1"/>
                    <a:pt x="2" y="6"/>
                    <a:pt x="2" y="8"/>
                  </a:cubicBezTo>
                  <a:cubicBezTo>
                    <a:pt x="2" y="9"/>
                    <a:pt x="1" y="11"/>
                    <a:pt x="2" y="1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3" name="iṥļiḓe"/>
            <p:cNvSpPr/>
            <p:nvPr/>
          </p:nvSpPr>
          <p:spPr bwMode="auto">
            <a:xfrm>
              <a:off x="9432" y="1040"/>
              <a:ext cx="45" cy="62"/>
            </a:xfrm>
            <a:custGeom>
              <a:avLst/>
              <a:gdLst>
                <a:gd name="T0" fmla="*/ 2 w 8"/>
                <a:gd name="T1" fmla="*/ 11 h 11"/>
                <a:gd name="T2" fmla="*/ 8 w 8"/>
                <a:gd name="T3" fmla="*/ 9 h 11"/>
                <a:gd name="T4" fmla="*/ 7 w 8"/>
                <a:gd name="T5" fmla="*/ 4 h 11"/>
                <a:gd name="T6" fmla="*/ 3 w 8"/>
                <a:gd name="T7" fmla="*/ 0 h 11"/>
                <a:gd name="T8" fmla="*/ 1 w 8"/>
                <a:gd name="T9" fmla="*/ 5 h 11"/>
                <a:gd name="T10" fmla="*/ 2 w 8"/>
                <a:gd name="T11" fmla="*/ 11 h 11"/>
              </a:gdLst>
              <a:ahLst/>
              <a:cxnLst>
                <a:cxn ang="0">
                  <a:pos x="T0" y="T1"/>
                </a:cxn>
                <a:cxn ang="0">
                  <a:pos x="T2" y="T3"/>
                </a:cxn>
                <a:cxn ang="0">
                  <a:pos x="T4" y="T5"/>
                </a:cxn>
                <a:cxn ang="0">
                  <a:pos x="T6" y="T7"/>
                </a:cxn>
                <a:cxn ang="0">
                  <a:pos x="T8" y="T9"/>
                </a:cxn>
                <a:cxn ang="0">
                  <a:pos x="T10" y="T11"/>
                </a:cxn>
              </a:cxnLst>
              <a:rect l="0" t="0" r="r" b="b"/>
              <a:pathLst>
                <a:path w="8" h="11">
                  <a:moveTo>
                    <a:pt x="2" y="11"/>
                  </a:moveTo>
                  <a:cubicBezTo>
                    <a:pt x="4" y="11"/>
                    <a:pt x="6" y="10"/>
                    <a:pt x="8" y="9"/>
                  </a:cubicBezTo>
                  <a:cubicBezTo>
                    <a:pt x="8" y="7"/>
                    <a:pt x="8" y="6"/>
                    <a:pt x="7" y="4"/>
                  </a:cubicBezTo>
                  <a:cubicBezTo>
                    <a:pt x="6" y="3"/>
                    <a:pt x="5" y="1"/>
                    <a:pt x="3" y="0"/>
                  </a:cubicBezTo>
                  <a:cubicBezTo>
                    <a:pt x="3" y="0"/>
                    <a:pt x="0" y="1"/>
                    <a:pt x="1" y="5"/>
                  </a:cubicBezTo>
                  <a:cubicBezTo>
                    <a:pt x="2" y="8"/>
                    <a:pt x="2" y="9"/>
                    <a:pt x="2" y="1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4" name="iŝ1îḋé"/>
            <p:cNvSpPr/>
            <p:nvPr/>
          </p:nvSpPr>
          <p:spPr bwMode="auto">
            <a:xfrm>
              <a:off x="9556" y="989"/>
              <a:ext cx="102" cy="97"/>
            </a:xfrm>
            <a:custGeom>
              <a:avLst/>
              <a:gdLst>
                <a:gd name="T0" fmla="*/ 5 w 18"/>
                <a:gd name="T1" fmla="*/ 11 h 17"/>
                <a:gd name="T2" fmla="*/ 7 w 18"/>
                <a:gd name="T3" fmla="*/ 11 h 17"/>
                <a:gd name="T4" fmla="*/ 7 w 18"/>
                <a:gd name="T5" fmla="*/ 17 h 17"/>
                <a:gd name="T6" fmla="*/ 8 w 18"/>
                <a:gd name="T7" fmla="*/ 17 h 17"/>
                <a:gd name="T8" fmla="*/ 12 w 18"/>
                <a:gd name="T9" fmla="*/ 14 h 17"/>
                <a:gd name="T10" fmla="*/ 13 w 18"/>
                <a:gd name="T11" fmla="*/ 12 h 17"/>
                <a:gd name="T12" fmla="*/ 17 w 18"/>
                <a:gd name="T13" fmla="*/ 7 h 17"/>
                <a:gd name="T14" fmla="*/ 13 w 18"/>
                <a:gd name="T15" fmla="*/ 0 h 17"/>
                <a:gd name="T16" fmla="*/ 2 w 18"/>
                <a:gd name="T17" fmla="*/ 3 h 17"/>
                <a:gd name="T18" fmla="*/ 5 w 18"/>
                <a:gd name="T19"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7">
                  <a:moveTo>
                    <a:pt x="5" y="11"/>
                  </a:moveTo>
                  <a:cubicBezTo>
                    <a:pt x="7" y="11"/>
                    <a:pt x="7" y="11"/>
                    <a:pt x="7" y="11"/>
                  </a:cubicBezTo>
                  <a:cubicBezTo>
                    <a:pt x="7" y="13"/>
                    <a:pt x="7" y="15"/>
                    <a:pt x="7" y="17"/>
                  </a:cubicBezTo>
                  <a:cubicBezTo>
                    <a:pt x="8" y="17"/>
                    <a:pt x="8" y="17"/>
                    <a:pt x="8" y="17"/>
                  </a:cubicBezTo>
                  <a:cubicBezTo>
                    <a:pt x="9" y="15"/>
                    <a:pt x="11" y="15"/>
                    <a:pt x="12" y="14"/>
                  </a:cubicBezTo>
                  <a:cubicBezTo>
                    <a:pt x="13" y="12"/>
                    <a:pt x="13" y="12"/>
                    <a:pt x="13" y="12"/>
                  </a:cubicBezTo>
                  <a:cubicBezTo>
                    <a:pt x="17" y="7"/>
                    <a:pt x="17" y="7"/>
                    <a:pt x="17" y="7"/>
                  </a:cubicBezTo>
                  <a:cubicBezTo>
                    <a:pt x="18" y="5"/>
                    <a:pt x="17" y="2"/>
                    <a:pt x="13" y="0"/>
                  </a:cubicBezTo>
                  <a:cubicBezTo>
                    <a:pt x="10" y="1"/>
                    <a:pt x="7" y="2"/>
                    <a:pt x="2" y="3"/>
                  </a:cubicBezTo>
                  <a:cubicBezTo>
                    <a:pt x="0" y="7"/>
                    <a:pt x="3" y="10"/>
                    <a:pt x="5" y="11"/>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5" name="iṩḷiḓè"/>
            <p:cNvSpPr/>
            <p:nvPr/>
          </p:nvSpPr>
          <p:spPr bwMode="auto">
            <a:xfrm>
              <a:off x="9556" y="1080"/>
              <a:ext cx="95" cy="72"/>
            </a:xfrm>
            <a:custGeom>
              <a:avLst/>
              <a:gdLst>
                <a:gd name="T0" fmla="*/ 6 w 17"/>
                <a:gd name="T1" fmla="*/ 13 h 13"/>
                <a:gd name="T2" fmla="*/ 15 w 17"/>
                <a:gd name="T3" fmla="*/ 4 h 13"/>
                <a:gd name="T4" fmla="*/ 16 w 17"/>
                <a:gd name="T5" fmla="*/ 0 h 13"/>
                <a:gd name="T6" fmla="*/ 1 w 17"/>
                <a:gd name="T7" fmla="*/ 5 h 13"/>
                <a:gd name="T8" fmla="*/ 6 w 17"/>
                <a:gd name="T9" fmla="*/ 13 h 13"/>
              </a:gdLst>
              <a:ahLst/>
              <a:cxnLst>
                <a:cxn ang="0">
                  <a:pos x="T0" y="T1"/>
                </a:cxn>
                <a:cxn ang="0">
                  <a:pos x="T2" y="T3"/>
                </a:cxn>
                <a:cxn ang="0">
                  <a:pos x="T4" y="T5"/>
                </a:cxn>
                <a:cxn ang="0">
                  <a:pos x="T6" y="T7"/>
                </a:cxn>
                <a:cxn ang="0">
                  <a:pos x="T8" y="T9"/>
                </a:cxn>
              </a:cxnLst>
              <a:rect l="0" t="0" r="r" b="b"/>
              <a:pathLst>
                <a:path w="17" h="13">
                  <a:moveTo>
                    <a:pt x="6" y="13"/>
                  </a:moveTo>
                  <a:cubicBezTo>
                    <a:pt x="9" y="10"/>
                    <a:pt x="13" y="8"/>
                    <a:pt x="15" y="4"/>
                  </a:cubicBezTo>
                  <a:cubicBezTo>
                    <a:pt x="16" y="3"/>
                    <a:pt x="17" y="2"/>
                    <a:pt x="16" y="0"/>
                  </a:cubicBezTo>
                  <a:cubicBezTo>
                    <a:pt x="11" y="0"/>
                    <a:pt x="6" y="5"/>
                    <a:pt x="1" y="5"/>
                  </a:cubicBezTo>
                  <a:cubicBezTo>
                    <a:pt x="0" y="10"/>
                    <a:pt x="4" y="11"/>
                    <a:pt x="6" y="1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6" name="îṥ1ïďé"/>
            <p:cNvSpPr/>
            <p:nvPr/>
          </p:nvSpPr>
          <p:spPr bwMode="auto">
            <a:xfrm>
              <a:off x="9358" y="1108"/>
              <a:ext cx="131" cy="181"/>
            </a:xfrm>
            <a:custGeom>
              <a:avLst/>
              <a:gdLst>
                <a:gd name="T0" fmla="*/ 7 w 23"/>
                <a:gd name="T1" fmla="*/ 32 h 32"/>
                <a:gd name="T2" fmla="*/ 23 w 23"/>
                <a:gd name="T3" fmla="*/ 0 h 32"/>
                <a:gd name="T4" fmla="*/ 3 w 23"/>
                <a:gd name="T5" fmla="*/ 23 h 32"/>
                <a:gd name="T6" fmla="*/ 7 w 23"/>
                <a:gd name="T7" fmla="*/ 32 h 32"/>
              </a:gdLst>
              <a:ahLst/>
              <a:cxnLst>
                <a:cxn ang="0">
                  <a:pos x="T0" y="T1"/>
                </a:cxn>
                <a:cxn ang="0">
                  <a:pos x="T2" y="T3"/>
                </a:cxn>
                <a:cxn ang="0">
                  <a:pos x="T4" y="T5"/>
                </a:cxn>
                <a:cxn ang="0">
                  <a:pos x="T6" y="T7"/>
                </a:cxn>
              </a:cxnLst>
              <a:rect l="0" t="0" r="r" b="b"/>
              <a:pathLst>
                <a:path w="23" h="32">
                  <a:moveTo>
                    <a:pt x="7" y="32"/>
                  </a:moveTo>
                  <a:cubicBezTo>
                    <a:pt x="13" y="23"/>
                    <a:pt x="20" y="11"/>
                    <a:pt x="23" y="0"/>
                  </a:cubicBezTo>
                  <a:cubicBezTo>
                    <a:pt x="17" y="9"/>
                    <a:pt x="11" y="18"/>
                    <a:pt x="3" y="23"/>
                  </a:cubicBezTo>
                  <a:cubicBezTo>
                    <a:pt x="0" y="28"/>
                    <a:pt x="6" y="31"/>
                    <a:pt x="7" y="32"/>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7" name="iSḷiḍé"/>
            <p:cNvSpPr/>
            <p:nvPr/>
          </p:nvSpPr>
          <p:spPr bwMode="auto">
            <a:xfrm>
              <a:off x="9912" y="989"/>
              <a:ext cx="231" cy="250"/>
            </a:xfrm>
            <a:custGeom>
              <a:avLst/>
              <a:gdLst>
                <a:gd name="T0" fmla="*/ 9 w 41"/>
                <a:gd name="T1" fmla="*/ 38 h 44"/>
                <a:gd name="T2" fmla="*/ 22 w 41"/>
                <a:gd name="T3" fmla="*/ 33 h 44"/>
                <a:gd name="T4" fmla="*/ 12 w 41"/>
                <a:gd name="T5" fmla="*/ 44 h 44"/>
                <a:gd name="T6" fmla="*/ 29 w 41"/>
                <a:gd name="T7" fmla="*/ 31 h 44"/>
                <a:gd name="T8" fmla="*/ 39 w 41"/>
                <a:gd name="T9" fmla="*/ 26 h 44"/>
                <a:gd name="T10" fmla="*/ 40 w 41"/>
                <a:gd name="T11" fmla="*/ 22 h 44"/>
                <a:gd name="T12" fmla="*/ 39 w 41"/>
                <a:gd name="T13" fmla="*/ 22 h 44"/>
                <a:gd name="T14" fmla="*/ 36 w 41"/>
                <a:gd name="T15" fmla="*/ 24 h 44"/>
                <a:gd name="T16" fmla="*/ 34 w 41"/>
                <a:gd name="T17" fmla="*/ 23 h 44"/>
                <a:gd name="T18" fmla="*/ 37 w 41"/>
                <a:gd name="T19" fmla="*/ 18 h 44"/>
                <a:gd name="T20" fmla="*/ 40 w 41"/>
                <a:gd name="T21" fmla="*/ 14 h 44"/>
                <a:gd name="T22" fmla="*/ 37 w 41"/>
                <a:gd name="T23" fmla="*/ 0 h 44"/>
                <a:gd name="T24" fmla="*/ 29 w 41"/>
                <a:gd name="T25" fmla="*/ 23 h 44"/>
                <a:gd name="T26" fmla="*/ 23 w 41"/>
                <a:gd name="T27" fmla="*/ 27 h 44"/>
                <a:gd name="T28" fmla="*/ 6 w 41"/>
                <a:gd name="T29" fmla="*/ 29 h 44"/>
                <a:gd name="T30" fmla="*/ 4 w 41"/>
                <a:gd name="T31" fmla="*/ 28 h 44"/>
                <a:gd name="T32" fmla="*/ 6 w 41"/>
                <a:gd name="T33" fmla="*/ 37 h 44"/>
                <a:gd name="T34" fmla="*/ 9 w 41"/>
                <a:gd name="T35"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44">
                  <a:moveTo>
                    <a:pt x="9" y="38"/>
                  </a:moveTo>
                  <a:cubicBezTo>
                    <a:pt x="14" y="36"/>
                    <a:pt x="18" y="33"/>
                    <a:pt x="22" y="33"/>
                  </a:cubicBezTo>
                  <a:cubicBezTo>
                    <a:pt x="22" y="37"/>
                    <a:pt x="15" y="41"/>
                    <a:pt x="12" y="44"/>
                  </a:cubicBezTo>
                  <a:cubicBezTo>
                    <a:pt x="22" y="43"/>
                    <a:pt x="26" y="37"/>
                    <a:pt x="29" y="31"/>
                  </a:cubicBezTo>
                  <a:cubicBezTo>
                    <a:pt x="32" y="28"/>
                    <a:pt x="36" y="27"/>
                    <a:pt x="39" y="26"/>
                  </a:cubicBezTo>
                  <a:cubicBezTo>
                    <a:pt x="40" y="25"/>
                    <a:pt x="41" y="25"/>
                    <a:pt x="40" y="22"/>
                  </a:cubicBezTo>
                  <a:cubicBezTo>
                    <a:pt x="40" y="22"/>
                    <a:pt x="39" y="22"/>
                    <a:pt x="39" y="22"/>
                  </a:cubicBezTo>
                  <a:cubicBezTo>
                    <a:pt x="38" y="23"/>
                    <a:pt x="37" y="24"/>
                    <a:pt x="36" y="24"/>
                  </a:cubicBezTo>
                  <a:cubicBezTo>
                    <a:pt x="35" y="25"/>
                    <a:pt x="33" y="25"/>
                    <a:pt x="34" y="23"/>
                  </a:cubicBezTo>
                  <a:cubicBezTo>
                    <a:pt x="35" y="21"/>
                    <a:pt x="36" y="19"/>
                    <a:pt x="37" y="18"/>
                  </a:cubicBezTo>
                  <a:cubicBezTo>
                    <a:pt x="40" y="14"/>
                    <a:pt x="40" y="14"/>
                    <a:pt x="40" y="14"/>
                  </a:cubicBezTo>
                  <a:cubicBezTo>
                    <a:pt x="40" y="11"/>
                    <a:pt x="40" y="3"/>
                    <a:pt x="37" y="0"/>
                  </a:cubicBezTo>
                  <a:cubicBezTo>
                    <a:pt x="33" y="3"/>
                    <a:pt x="31" y="15"/>
                    <a:pt x="29" y="23"/>
                  </a:cubicBezTo>
                  <a:cubicBezTo>
                    <a:pt x="27" y="27"/>
                    <a:pt x="25" y="27"/>
                    <a:pt x="23" y="27"/>
                  </a:cubicBezTo>
                  <a:cubicBezTo>
                    <a:pt x="18" y="28"/>
                    <a:pt x="10" y="30"/>
                    <a:pt x="6" y="29"/>
                  </a:cubicBezTo>
                  <a:cubicBezTo>
                    <a:pt x="4" y="28"/>
                    <a:pt x="4" y="28"/>
                    <a:pt x="4" y="28"/>
                  </a:cubicBezTo>
                  <a:cubicBezTo>
                    <a:pt x="0" y="32"/>
                    <a:pt x="5" y="35"/>
                    <a:pt x="6" y="37"/>
                  </a:cubicBezTo>
                  <a:lnTo>
                    <a:pt x="9" y="38"/>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8" name="îşļíďê"/>
            <p:cNvSpPr/>
            <p:nvPr/>
          </p:nvSpPr>
          <p:spPr bwMode="auto">
            <a:xfrm>
              <a:off x="10093" y="1216"/>
              <a:ext cx="55" cy="79"/>
            </a:xfrm>
            <a:custGeom>
              <a:avLst/>
              <a:gdLst>
                <a:gd name="T0" fmla="*/ 4 w 10"/>
                <a:gd name="T1" fmla="*/ 14 h 14"/>
                <a:gd name="T2" fmla="*/ 9 w 10"/>
                <a:gd name="T3" fmla="*/ 12 h 14"/>
                <a:gd name="T4" fmla="*/ 2 w 10"/>
                <a:gd name="T5" fmla="*/ 0 h 14"/>
                <a:gd name="T6" fmla="*/ 1 w 10"/>
                <a:gd name="T7" fmla="*/ 10 h 14"/>
                <a:gd name="T8" fmla="*/ 4 w 10"/>
                <a:gd name="T9" fmla="*/ 14 h 14"/>
              </a:gdLst>
              <a:ahLst/>
              <a:cxnLst>
                <a:cxn ang="0">
                  <a:pos x="T0" y="T1"/>
                </a:cxn>
                <a:cxn ang="0">
                  <a:pos x="T2" y="T3"/>
                </a:cxn>
                <a:cxn ang="0">
                  <a:pos x="T4" y="T5"/>
                </a:cxn>
                <a:cxn ang="0">
                  <a:pos x="T6" y="T7"/>
                </a:cxn>
                <a:cxn ang="0">
                  <a:pos x="T8" y="T9"/>
                </a:cxn>
              </a:cxnLst>
              <a:rect l="0" t="0" r="r" b="b"/>
              <a:pathLst>
                <a:path w="10" h="14">
                  <a:moveTo>
                    <a:pt x="4" y="14"/>
                  </a:moveTo>
                  <a:cubicBezTo>
                    <a:pt x="6" y="14"/>
                    <a:pt x="7" y="14"/>
                    <a:pt x="9" y="12"/>
                  </a:cubicBezTo>
                  <a:cubicBezTo>
                    <a:pt x="10" y="7"/>
                    <a:pt x="8" y="2"/>
                    <a:pt x="2" y="0"/>
                  </a:cubicBezTo>
                  <a:cubicBezTo>
                    <a:pt x="0" y="3"/>
                    <a:pt x="2" y="6"/>
                    <a:pt x="1" y="10"/>
                  </a:cubicBezTo>
                  <a:cubicBezTo>
                    <a:pt x="0" y="13"/>
                    <a:pt x="3" y="12"/>
                    <a:pt x="4" y="14"/>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49" name="îš1íḍê"/>
            <p:cNvSpPr/>
            <p:nvPr/>
          </p:nvSpPr>
          <p:spPr bwMode="auto">
            <a:xfrm>
              <a:off x="10334" y="1385"/>
              <a:ext cx="52" cy="52"/>
            </a:xfrm>
            <a:custGeom>
              <a:avLst/>
              <a:gdLst>
                <a:gd name="T0" fmla="*/ 7 w 9"/>
                <a:gd name="T1" fmla="*/ 6 h 9"/>
                <a:gd name="T2" fmla="*/ 8 w 9"/>
                <a:gd name="T3" fmla="*/ 1 h 9"/>
                <a:gd name="T4" fmla="*/ 2 w 9"/>
                <a:gd name="T5" fmla="*/ 2 h 9"/>
                <a:gd name="T6" fmla="*/ 0 w 9"/>
                <a:gd name="T7" fmla="*/ 6 h 9"/>
                <a:gd name="T8" fmla="*/ 7 w 9"/>
                <a:gd name="T9" fmla="*/ 6 h 9"/>
              </a:gdLst>
              <a:ahLst/>
              <a:cxnLst>
                <a:cxn ang="0">
                  <a:pos x="T0" y="T1"/>
                </a:cxn>
                <a:cxn ang="0">
                  <a:pos x="T2" y="T3"/>
                </a:cxn>
                <a:cxn ang="0">
                  <a:pos x="T4" y="T5"/>
                </a:cxn>
                <a:cxn ang="0">
                  <a:pos x="T6" y="T7"/>
                </a:cxn>
                <a:cxn ang="0">
                  <a:pos x="T8" y="T9"/>
                </a:cxn>
              </a:cxnLst>
              <a:rect l="0" t="0" r="r" b="b"/>
              <a:pathLst>
                <a:path w="9" h="9">
                  <a:moveTo>
                    <a:pt x="7" y="6"/>
                  </a:moveTo>
                  <a:cubicBezTo>
                    <a:pt x="8" y="4"/>
                    <a:pt x="9" y="2"/>
                    <a:pt x="8" y="1"/>
                  </a:cubicBezTo>
                  <a:cubicBezTo>
                    <a:pt x="6" y="0"/>
                    <a:pt x="4" y="2"/>
                    <a:pt x="2" y="2"/>
                  </a:cubicBezTo>
                  <a:cubicBezTo>
                    <a:pt x="0" y="3"/>
                    <a:pt x="0" y="5"/>
                    <a:pt x="0" y="6"/>
                  </a:cubicBezTo>
                  <a:cubicBezTo>
                    <a:pt x="1" y="9"/>
                    <a:pt x="4" y="8"/>
                    <a:pt x="7" y="6"/>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0" name="íŝliḓê"/>
            <p:cNvSpPr/>
            <p:nvPr/>
          </p:nvSpPr>
          <p:spPr bwMode="auto">
            <a:xfrm>
              <a:off x="10250" y="1459"/>
              <a:ext cx="152" cy="154"/>
            </a:xfrm>
            <a:custGeom>
              <a:avLst/>
              <a:gdLst>
                <a:gd name="T0" fmla="*/ 6 w 27"/>
                <a:gd name="T1" fmla="*/ 10 h 27"/>
                <a:gd name="T2" fmla="*/ 14 w 27"/>
                <a:gd name="T3" fmla="*/ 14 h 27"/>
                <a:gd name="T4" fmla="*/ 9 w 27"/>
                <a:gd name="T5" fmla="*/ 18 h 27"/>
                <a:gd name="T6" fmla="*/ 4 w 27"/>
                <a:gd name="T7" fmla="*/ 16 h 27"/>
                <a:gd name="T8" fmla="*/ 2 w 27"/>
                <a:gd name="T9" fmla="*/ 17 h 27"/>
                <a:gd name="T10" fmla="*/ 8 w 27"/>
                <a:gd name="T11" fmla="*/ 27 h 27"/>
                <a:gd name="T12" fmla="*/ 22 w 27"/>
                <a:gd name="T13" fmla="*/ 17 h 27"/>
                <a:gd name="T14" fmla="*/ 25 w 27"/>
                <a:gd name="T15" fmla="*/ 18 h 27"/>
                <a:gd name="T16" fmla="*/ 26 w 27"/>
                <a:gd name="T17" fmla="*/ 16 h 27"/>
                <a:gd name="T18" fmla="*/ 24 w 27"/>
                <a:gd name="T19" fmla="*/ 14 h 27"/>
                <a:gd name="T20" fmla="*/ 24 w 27"/>
                <a:gd name="T21" fmla="*/ 11 h 27"/>
                <a:gd name="T22" fmla="*/ 23 w 27"/>
                <a:gd name="T23" fmla="*/ 9 h 27"/>
                <a:gd name="T24" fmla="*/ 19 w 27"/>
                <a:gd name="T25" fmla="*/ 12 h 27"/>
                <a:gd name="T26" fmla="*/ 11 w 27"/>
                <a:gd name="T27" fmla="*/ 7 h 27"/>
                <a:gd name="T28" fmla="*/ 4 w 27"/>
                <a:gd name="T29" fmla="*/ 2 h 27"/>
                <a:gd name="T30" fmla="*/ 0 w 27"/>
                <a:gd name="T31" fmla="*/ 3 h 27"/>
                <a:gd name="T32" fmla="*/ 6 w 27"/>
                <a:gd name="T33"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6" y="10"/>
                  </a:moveTo>
                  <a:cubicBezTo>
                    <a:pt x="9" y="11"/>
                    <a:pt x="12" y="12"/>
                    <a:pt x="14" y="14"/>
                  </a:cubicBezTo>
                  <a:cubicBezTo>
                    <a:pt x="14" y="15"/>
                    <a:pt x="11" y="17"/>
                    <a:pt x="9" y="18"/>
                  </a:cubicBezTo>
                  <a:cubicBezTo>
                    <a:pt x="7" y="19"/>
                    <a:pt x="6" y="16"/>
                    <a:pt x="4" y="16"/>
                  </a:cubicBezTo>
                  <a:cubicBezTo>
                    <a:pt x="3" y="15"/>
                    <a:pt x="2" y="15"/>
                    <a:pt x="2" y="17"/>
                  </a:cubicBezTo>
                  <a:cubicBezTo>
                    <a:pt x="4" y="20"/>
                    <a:pt x="4" y="25"/>
                    <a:pt x="8" y="27"/>
                  </a:cubicBezTo>
                  <a:cubicBezTo>
                    <a:pt x="13" y="23"/>
                    <a:pt x="17" y="20"/>
                    <a:pt x="22" y="17"/>
                  </a:cubicBezTo>
                  <a:cubicBezTo>
                    <a:pt x="25" y="18"/>
                    <a:pt x="25" y="18"/>
                    <a:pt x="25" y="18"/>
                  </a:cubicBezTo>
                  <a:cubicBezTo>
                    <a:pt x="26" y="18"/>
                    <a:pt x="27" y="17"/>
                    <a:pt x="26" y="16"/>
                  </a:cubicBezTo>
                  <a:cubicBezTo>
                    <a:pt x="26" y="16"/>
                    <a:pt x="25" y="14"/>
                    <a:pt x="24" y="14"/>
                  </a:cubicBezTo>
                  <a:cubicBezTo>
                    <a:pt x="24" y="11"/>
                    <a:pt x="24" y="11"/>
                    <a:pt x="24" y="11"/>
                  </a:cubicBezTo>
                  <a:cubicBezTo>
                    <a:pt x="23" y="9"/>
                    <a:pt x="23" y="9"/>
                    <a:pt x="23" y="9"/>
                  </a:cubicBezTo>
                  <a:cubicBezTo>
                    <a:pt x="22" y="10"/>
                    <a:pt x="20" y="11"/>
                    <a:pt x="19" y="12"/>
                  </a:cubicBezTo>
                  <a:cubicBezTo>
                    <a:pt x="16" y="10"/>
                    <a:pt x="13" y="9"/>
                    <a:pt x="11" y="7"/>
                  </a:cubicBezTo>
                  <a:cubicBezTo>
                    <a:pt x="8" y="6"/>
                    <a:pt x="6" y="4"/>
                    <a:pt x="4" y="2"/>
                  </a:cubicBezTo>
                  <a:cubicBezTo>
                    <a:pt x="1" y="0"/>
                    <a:pt x="0" y="1"/>
                    <a:pt x="0" y="3"/>
                  </a:cubicBezTo>
                  <a:cubicBezTo>
                    <a:pt x="0" y="9"/>
                    <a:pt x="3" y="10"/>
                    <a:pt x="6" y="10"/>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1" name="iṡļiḍe"/>
            <p:cNvSpPr/>
            <p:nvPr/>
          </p:nvSpPr>
          <p:spPr bwMode="auto">
            <a:xfrm>
              <a:off x="10312" y="1368"/>
              <a:ext cx="305" cy="188"/>
            </a:xfrm>
            <a:custGeom>
              <a:avLst/>
              <a:gdLst>
                <a:gd name="T0" fmla="*/ 52 w 54"/>
                <a:gd name="T1" fmla="*/ 10 h 33"/>
                <a:gd name="T2" fmla="*/ 41 w 54"/>
                <a:gd name="T3" fmla="*/ 13 h 33"/>
                <a:gd name="T4" fmla="*/ 37 w 54"/>
                <a:gd name="T5" fmla="*/ 11 h 33"/>
                <a:gd name="T6" fmla="*/ 35 w 54"/>
                <a:gd name="T7" fmla="*/ 12 h 33"/>
                <a:gd name="T8" fmla="*/ 29 w 54"/>
                <a:gd name="T9" fmla="*/ 15 h 33"/>
                <a:gd name="T10" fmla="*/ 28 w 54"/>
                <a:gd name="T11" fmla="*/ 13 h 33"/>
                <a:gd name="T12" fmla="*/ 23 w 54"/>
                <a:gd name="T13" fmla="*/ 15 h 33"/>
                <a:gd name="T14" fmla="*/ 19 w 54"/>
                <a:gd name="T15" fmla="*/ 15 h 33"/>
                <a:gd name="T16" fmla="*/ 26 w 54"/>
                <a:gd name="T17" fmla="*/ 0 h 33"/>
                <a:gd name="T18" fmla="*/ 19 w 54"/>
                <a:gd name="T19" fmla="*/ 6 h 33"/>
                <a:gd name="T20" fmla="*/ 14 w 54"/>
                <a:gd name="T21" fmla="*/ 10 h 33"/>
                <a:gd name="T22" fmla="*/ 10 w 54"/>
                <a:gd name="T23" fmla="*/ 15 h 33"/>
                <a:gd name="T24" fmla="*/ 17 w 54"/>
                <a:gd name="T25" fmla="*/ 16 h 33"/>
                <a:gd name="T26" fmla="*/ 24 w 54"/>
                <a:gd name="T27" fmla="*/ 19 h 33"/>
                <a:gd name="T28" fmla="*/ 23 w 54"/>
                <a:gd name="T29" fmla="*/ 23 h 33"/>
                <a:gd name="T30" fmla="*/ 3 w 54"/>
                <a:gd name="T31" fmla="*/ 13 h 33"/>
                <a:gd name="T32" fmla="*/ 0 w 54"/>
                <a:gd name="T33" fmla="*/ 15 h 33"/>
                <a:gd name="T34" fmla="*/ 4 w 54"/>
                <a:gd name="T35" fmla="*/ 21 h 33"/>
                <a:gd name="T36" fmla="*/ 8 w 54"/>
                <a:gd name="T37" fmla="*/ 22 h 33"/>
                <a:gd name="T38" fmla="*/ 24 w 54"/>
                <a:gd name="T39" fmla="*/ 27 h 33"/>
                <a:gd name="T40" fmla="*/ 14 w 54"/>
                <a:gd name="T41" fmla="*/ 26 h 33"/>
                <a:gd name="T42" fmla="*/ 21 w 54"/>
                <a:gd name="T43" fmla="*/ 30 h 33"/>
                <a:gd name="T44" fmla="*/ 29 w 54"/>
                <a:gd name="T45" fmla="*/ 33 h 33"/>
                <a:gd name="T46" fmla="*/ 34 w 54"/>
                <a:gd name="T47" fmla="*/ 28 h 33"/>
                <a:gd name="T48" fmla="*/ 45 w 54"/>
                <a:gd name="T49" fmla="*/ 28 h 33"/>
                <a:gd name="T50" fmla="*/ 46 w 54"/>
                <a:gd name="T51" fmla="*/ 23 h 33"/>
                <a:gd name="T52" fmla="*/ 42 w 54"/>
                <a:gd name="T53" fmla="*/ 19 h 33"/>
                <a:gd name="T54" fmla="*/ 43 w 54"/>
                <a:gd name="T55" fmla="*/ 18 h 33"/>
                <a:gd name="T56" fmla="*/ 50 w 54"/>
                <a:gd name="T57" fmla="*/ 17 h 33"/>
                <a:gd name="T58" fmla="*/ 52 w 54"/>
                <a:gd name="T59" fmla="*/ 10 h 33"/>
                <a:gd name="T60" fmla="*/ 38 w 54"/>
                <a:gd name="T61" fmla="*/ 23 h 33"/>
                <a:gd name="T62" fmla="*/ 30 w 54"/>
                <a:gd name="T63" fmla="*/ 24 h 33"/>
                <a:gd name="T64" fmla="*/ 33 w 54"/>
                <a:gd name="T65" fmla="*/ 23 h 33"/>
                <a:gd name="T66" fmla="*/ 35 w 54"/>
                <a:gd name="T67" fmla="*/ 21 h 33"/>
                <a:gd name="T68" fmla="*/ 31 w 54"/>
                <a:gd name="T69" fmla="*/ 20 h 33"/>
                <a:gd name="T70" fmla="*/ 30 w 54"/>
                <a:gd name="T71" fmla="*/ 19 h 33"/>
                <a:gd name="T72" fmla="*/ 33 w 54"/>
                <a:gd name="T73" fmla="*/ 17 h 33"/>
                <a:gd name="T74" fmla="*/ 37 w 54"/>
                <a:gd name="T75" fmla="*/ 17 h 33"/>
                <a:gd name="T76" fmla="*/ 38 w 54"/>
                <a:gd name="T77"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4" h="33">
                  <a:moveTo>
                    <a:pt x="52" y="10"/>
                  </a:moveTo>
                  <a:cubicBezTo>
                    <a:pt x="49" y="11"/>
                    <a:pt x="45" y="11"/>
                    <a:pt x="41" y="13"/>
                  </a:cubicBezTo>
                  <a:cubicBezTo>
                    <a:pt x="39" y="13"/>
                    <a:pt x="38" y="12"/>
                    <a:pt x="37" y="11"/>
                  </a:cubicBezTo>
                  <a:cubicBezTo>
                    <a:pt x="35" y="11"/>
                    <a:pt x="34" y="11"/>
                    <a:pt x="35" y="12"/>
                  </a:cubicBezTo>
                  <a:cubicBezTo>
                    <a:pt x="33" y="14"/>
                    <a:pt x="31" y="15"/>
                    <a:pt x="29" y="15"/>
                  </a:cubicBezTo>
                  <a:cubicBezTo>
                    <a:pt x="28" y="13"/>
                    <a:pt x="28" y="13"/>
                    <a:pt x="28" y="13"/>
                  </a:cubicBezTo>
                  <a:cubicBezTo>
                    <a:pt x="25" y="12"/>
                    <a:pt x="25" y="14"/>
                    <a:pt x="23" y="15"/>
                  </a:cubicBezTo>
                  <a:cubicBezTo>
                    <a:pt x="23" y="14"/>
                    <a:pt x="19" y="16"/>
                    <a:pt x="19" y="15"/>
                  </a:cubicBezTo>
                  <a:cubicBezTo>
                    <a:pt x="21" y="11"/>
                    <a:pt x="26" y="5"/>
                    <a:pt x="26" y="0"/>
                  </a:cubicBezTo>
                  <a:cubicBezTo>
                    <a:pt x="23" y="0"/>
                    <a:pt x="22" y="3"/>
                    <a:pt x="19" y="6"/>
                  </a:cubicBezTo>
                  <a:cubicBezTo>
                    <a:pt x="14" y="10"/>
                    <a:pt x="14" y="10"/>
                    <a:pt x="14" y="10"/>
                  </a:cubicBezTo>
                  <a:cubicBezTo>
                    <a:pt x="12" y="12"/>
                    <a:pt x="10" y="13"/>
                    <a:pt x="10" y="15"/>
                  </a:cubicBezTo>
                  <a:cubicBezTo>
                    <a:pt x="12" y="15"/>
                    <a:pt x="14" y="16"/>
                    <a:pt x="17" y="16"/>
                  </a:cubicBezTo>
                  <a:cubicBezTo>
                    <a:pt x="20" y="18"/>
                    <a:pt x="21" y="19"/>
                    <a:pt x="24" y="19"/>
                  </a:cubicBezTo>
                  <a:cubicBezTo>
                    <a:pt x="25" y="21"/>
                    <a:pt x="24" y="22"/>
                    <a:pt x="23" y="23"/>
                  </a:cubicBezTo>
                  <a:cubicBezTo>
                    <a:pt x="16" y="20"/>
                    <a:pt x="9" y="16"/>
                    <a:pt x="3" y="13"/>
                  </a:cubicBezTo>
                  <a:cubicBezTo>
                    <a:pt x="1" y="13"/>
                    <a:pt x="1" y="14"/>
                    <a:pt x="0" y="15"/>
                  </a:cubicBezTo>
                  <a:cubicBezTo>
                    <a:pt x="2" y="17"/>
                    <a:pt x="3" y="20"/>
                    <a:pt x="4" y="21"/>
                  </a:cubicBezTo>
                  <a:cubicBezTo>
                    <a:pt x="8" y="22"/>
                    <a:pt x="8" y="22"/>
                    <a:pt x="8" y="22"/>
                  </a:cubicBezTo>
                  <a:cubicBezTo>
                    <a:pt x="9" y="22"/>
                    <a:pt x="20" y="25"/>
                    <a:pt x="24" y="27"/>
                  </a:cubicBezTo>
                  <a:cubicBezTo>
                    <a:pt x="23" y="29"/>
                    <a:pt x="15" y="25"/>
                    <a:pt x="14" y="26"/>
                  </a:cubicBezTo>
                  <a:cubicBezTo>
                    <a:pt x="16" y="29"/>
                    <a:pt x="19" y="28"/>
                    <a:pt x="21" y="30"/>
                  </a:cubicBezTo>
                  <a:cubicBezTo>
                    <a:pt x="24" y="31"/>
                    <a:pt x="27" y="32"/>
                    <a:pt x="29" y="33"/>
                  </a:cubicBezTo>
                  <a:cubicBezTo>
                    <a:pt x="31" y="31"/>
                    <a:pt x="32" y="28"/>
                    <a:pt x="34" y="28"/>
                  </a:cubicBezTo>
                  <a:cubicBezTo>
                    <a:pt x="37" y="28"/>
                    <a:pt x="42" y="30"/>
                    <a:pt x="45" y="28"/>
                  </a:cubicBezTo>
                  <a:cubicBezTo>
                    <a:pt x="45" y="26"/>
                    <a:pt x="46" y="24"/>
                    <a:pt x="46" y="23"/>
                  </a:cubicBezTo>
                  <a:cubicBezTo>
                    <a:pt x="45" y="21"/>
                    <a:pt x="42" y="20"/>
                    <a:pt x="42" y="19"/>
                  </a:cubicBezTo>
                  <a:cubicBezTo>
                    <a:pt x="42" y="19"/>
                    <a:pt x="42" y="18"/>
                    <a:pt x="43" y="18"/>
                  </a:cubicBezTo>
                  <a:cubicBezTo>
                    <a:pt x="46" y="18"/>
                    <a:pt x="48" y="18"/>
                    <a:pt x="50" y="17"/>
                  </a:cubicBezTo>
                  <a:cubicBezTo>
                    <a:pt x="51" y="18"/>
                    <a:pt x="54" y="12"/>
                    <a:pt x="52" y="10"/>
                  </a:cubicBezTo>
                  <a:close/>
                  <a:moveTo>
                    <a:pt x="38" y="23"/>
                  </a:moveTo>
                  <a:cubicBezTo>
                    <a:pt x="36" y="24"/>
                    <a:pt x="33" y="24"/>
                    <a:pt x="30" y="24"/>
                  </a:cubicBezTo>
                  <a:cubicBezTo>
                    <a:pt x="29" y="23"/>
                    <a:pt x="32" y="23"/>
                    <a:pt x="33" y="23"/>
                  </a:cubicBezTo>
                  <a:cubicBezTo>
                    <a:pt x="34" y="22"/>
                    <a:pt x="34" y="22"/>
                    <a:pt x="35" y="21"/>
                  </a:cubicBezTo>
                  <a:cubicBezTo>
                    <a:pt x="34" y="20"/>
                    <a:pt x="33" y="19"/>
                    <a:pt x="31" y="20"/>
                  </a:cubicBezTo>
                  <a:cubicBezTo>
                    <a:pt x="30" y="20"/>
                    <a:pt x="29" y="19"/>
                    <a:pt x="30" y="19"/>
                  </a:cubicBezTo>
                  <a:cubicBezTo>
                    <a:pt x="31" y="19"/>
                    <a:pt x="32" y="18"/>
                    <a:pt x="33" y="17"/>
                  </a:cubicBezTo>
                  <a:cubicBezTo>
                    <a:pt x="34" y="17"/>
                    <a:pt x="35" y="17"/>
                    <a:pt x="37" y="17"/>
                  </a:cubicBezTo>
                  <a:cubicBezTo>
                    <a:pt x="37" y="19"/>
                    <a:pt x="39" y="21"/>
                    <a:pt x="38" y="2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2" name="ï$ļïdé"/>
            <p:cNvSpPr/>
            <p:nvPr/>
          </p:nvSpPr>
          <p:spPr bwMode="auto">
            <a:xfrm>
              <a:off x="8754" y="785"/>
              <a:ext cx="1958" cy="1968"/>
            </a:xfrm>
            <a:custGeom>
              <a:avLst/>
              <a:gdLst>
                <a:gd name="T0" fmla="*/ 174 w 347"/>
                <a:gd name="T1" fmla="*/ 0 h 347"/>
                <a:gd name="T2" fmla="*/ 0 w 347"/>
                <a:gd name="T3" fmla="*/ 173 h 347"/>
                <a:gd name="T4" fmla="*/ 174 w 347"/>
                <a:gd name="T5" fmla="*/ 347 h 347"/>
                <a:gd name="T6" fmla="*/ 347 w 347"/>
                <a:gd name="T7" fmla="*/ 173 h 347"/>
                <a:gd name="T8" fmla="*/ 174 w 347"/>
                <a:gd name="T9" fmla="*/ 0 h 347"/>
                <a:gd name="T10" fmla="*/ 174 w 347"/>
                <a:gd name="T11" fmla="*/ 343 h 347"/>
                <a:gd name="T12" fmla="*/ 4 w 347"/>
                <a:gd name="T13" fmla="*/ 173 h 347"/>
                <a:gd name="T14" fmla="*/ 174 w 347"/>
                <a:gd name="T15" fmla="*/ 4 h 347"/>
                <a:gd name="T16" fmla="*/ 343 w 347"/>
                <a:gd name="T17" fmla="*/ 173 h 347"/>
                <a:gd name="T18" fmla="*/ 174 w 347"/>
                <a:gd name="T19" fmla="*/ 34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7" h="347">
                  <a:moveTo>
                    <a:pt x="174" y="0"/>
                  </a:moveTo>
                  <a:cubicBezTo>
                    <a:pt x="78" y="0"/>
                    <a:pt x="0" y="78"/>
                    <a:pt x="0" y="173"/>
                  </a:cubicBezTo>
                  <a:cubicBezTo>
                    <a:pt x="0" y="269"/>
                    <a:pt x="78" y="347"/>
                    <a:pt x="174" y="347"/>
                  </a:cubicBezTo>
                  <a:cubicBezTo>
                    <a:pt x="269" y="347"/>
                    <a:pt x="347" y="269"/>
                    <a:pt x="347" y="173"/>
                  </a:cubicBezTo>
                  <a:cubicBezTo>
                    <a:pt x="347" y="78"/>
                    <a:pt x="269" y="0"/>
                    <a:pt x="174" y="0"/>
                  </a:cubicBezTo>
                  <a:close/>
                  <a:moveTo>
                    <a:pt x="174" y="343"/>
                  </a:moveTo>
                  <a:cubicBezTo>
                    <a:pt x="80" y="343"/>
                    <a:pt x="4" y="267"/>
                    <a:pt x="4" y="173"/>
                  </a:cubicBezTo>
                  <a:cubicBezTo>
                    <a:pt x="4" y="80"/>
                    <a:pt x="80" y="4"/>
                    <a:pt x="174" y="4"/>
                  </a:cubicBezTo>
                  <a:cubicBezTo>
                    <a:pt x="267" y="4"/>
                    <a:pt x="343" y="80"/>
                    <a:pt x="343" y="173"/>
                  </a:cubicBezTo>
                  <a:cubicBezTo>
                    <a:pt x="343" y="267"/>
                    <a:pt x="267" y="343"/>
                    <a:pt x="174" y="343"/>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3" name="íšlíḓe"/>
            <p:cNvSpPr/>
            <p:nvPr/>
          </p:nvSpPr>
          <p:spPr bwMode="auto">
            <a:xfrm>
              <a:off x="9194" y="1221"/>
              <a:ext cx="1085" cy="930"/>
            </a:xfrm>
            <a:custGeom>
              <a:avLst/>
              <a:gdLst>
                <a:gd name="T0" fmla="*/ 28 w 192"/>
                <a:gd name="T1" fmla="*/ 164 h 164"/>
                <a:gd name="T2" fmla="*/ 31 w 192"/>
                <a:gd name="T3" fmla="*/ 164 h 164"/>
                <a:gd name="T4" fmla="*/ 2 w 192"/>
                <a:gd name="T5" fmla="*/ 96 h 164"/>
                <a:gd name="T6" fmla="*/ 96 w 192"/>
                <a:gd name="T7" fmla="*/ 2 h 164"/>
                <a:gd name="T8" fmla="*/ 190 w 192"/>
                <a:gd name="T9" fmla="*/ 96 h 164"/>
                <a:gd name="T10" fmla="*/ 160 w 192"/>
                <a:gd name="T11" fmla="*/ 164 h 164"/>
                <a:gd name="T12" fmla="*/ 163 w 192"/>
                <a:gd name="T13" fmla="*/ 164 h 164"/>
                <a:gd name="T14" fmla="*/ 192 w 192"/>
                <a:gd name="T15" fmla="*/ 96 h 164"/>
                <a:gd name="T16" fmla="*/ 96 w 192"/>
                <a:gd name="T17" fmla="*/ 0 h 164"/>
                <a:gd name="T18" fmla="*/ 0 w 192"/>
                <a:gd name="T19" fmla="*/ 96 h 164"/>
                <a:gd name="T20" fmla="*/ 28 w 192"/>
                <a:gd name="T21"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 h="164">
                  <a:moveTo>
                    <a:pt x="28" y="164"/>
                  </a:moveTo>
                  <a:cubicBezTo>
                    <a:pt x="31" y="164"/>
                    <a:pt x="31" y="164"/>
                    <a:pt x="31" y="164"/>
                  </a:cubicBezTo>
                  <a:cubicBezTo>
                    <a:pt x="13" y="147"/>
                    <a:pt x="2" y="123"/>
                    <a:pt x="2" y="96"/>
                  </a:cubicBezTo>
                  <a:cubicBezTo>
                    <a:pt x="2" y="45"/>
                    <a:pt x="44" y="2"/>
                    <a:pt x="96" y="2"/>
                  </a:cubicBezTo>
                  <a:cubicBezTo>
                    <a:pt x="147" y="2"/>
                    <a:pt x="190" y="45"/>
                    <a:pt x="190" y="96"/>
                  </a:cubicBezTo>
                  <a:cubicBezTo>
                    <a:pt x="190" y="123"/>
                    <a:pt x="178" y="147"/>
                    <a:pt x="160" y="164"/>
                  </a:cubicBezTo>
                  <a:cubicBezTo>
                    <a:pt x="163" y="164"/>
                    <a:pt x="163" y="164"/>
                    <a:pt x="163" y="164"/>
                  </a:cubicBezTo>
                  <a:cubicBezTo>
                    <a:pt x="181" y="147"/>
                    <a:pt x="192" y="123"/>
                    <a:pt x="192" y="96"/>
                  </a:cubicBezTo>
                  <a:cubicBezTo>
                    <a:pt x="192" y="43"/>
                    <a:pt x="148" y="0"/>
                    <a:pt x="96" y="0"/>
                  </a:cubicBezTo>
                  <a:cubicBezTo>
                    <a:pt x="43" y="0"/>
                    <a:pt x="0" y="43"/>
                    <a:pt x="0" y="96"/>
                  </a:cubicBezTo>
                  <a:cubicBezTo>
                    <a:pt x="0" y="123"/>
                    <a:pt x="11" y="147"/>
                    <a:pt x="28" y="164"/>
                  </a:cubicBez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sp>
          <p:nvSpPr>
            <p:cNvPr id="54" name="ïṣļïḍê"/>
            <p:cNvSpPr/>
            <p:nvPr/>
          </p:nvSpPr>
          <p:spPr bwMode="auto">
            <a:xfrm>
              <a:off x="10401" y="1914"/>
              <a:ext cx="210" cy="114"/>
            </a:xfrm>
            <a:custGeom>
              <a:avLst/>
              <a:gdLst>
                <a:gd name="T0" fmla="*/ 36 w 37"/>
                <a:gd name="T1" fmla="*/ 20 h 20"/>
                <a:gd name="T2" fmla="*/ 22 w 37"/>
                <a:gd name="T3" fmla="*/ 16 h 20"/>
                <a:gd name="T4" fmla="*/ 0 w 37"/>
                <a:gd name="T5" fmla="*/ 20 h 20"/>
                <a:gd name="T6" fmla="*/ 1 w 37"/>
                <a:gd name="T7" fmla="*/ 16 h 20"/>
                <a:gd name="T8" fmla="*/ 12 w 37"/>
                <a:gd name="T9" fmla="*/ 14 h 20"/>
                <a:gd name="T10" fmla="*/ 19 w 37"/>
                <a:gd name="T11" fmla="*/ 14 h 20"/>
                <a:gd name="T12" fmla="*/ 13 w 37"/>
                <a:gd name="T13" fmla="*/ 10 h 20"/>
                <a:gd name="T14" fmla="*/ 5 w 37"/>
                <a:gd name="T15" fmla="*/ 3 h 20"/>
                <a:gd name="T16" fmla="*/ 6 w 37"/>
                <a:gd name="T17" fmla="*/ 0 h 20"/>
                <a:gd name="T18" fmla="*/ 23 w 37"/>
                <a:gd name="T19" fmla="*/ 13 h 20"/>
                <a:gd name="T20" fmla="*/ 37 w 37"/>
                <a:gd name="T21" fmla="*/ 17 h 20"/>
                <a:gd name="T22" fmla="*/ 36 w 37"/>
                <a:gd name="T2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20">
                  <a:moveTo>
                    <a:pt x="36" y="20"/>
                  </a:moveTo>
                  <a:cubicBezTo>
                    <a:pt x="22" y="16"/>
                    <a:pt x="22" y="16"/>
                    <a:pt x="22" y="16"/>
                  </a:cubicBezTo>
                  <a:cubicBezTo>
                    <a:pt x="0" y="20"/>
                    <a:pt x="0" y="20"/>
                    <a:pt x="0" y="20"/>
                  </a:cubicBezTo>
                  <a:cubicBezTo>
                    <a:pt x="1" y="16"/>
                    <a:pt x="1" y="16"/>
                    <a:pt x="1" y="16"/>
                  </a:cubicBezTo>
                  <a:cubicBezTo>
                    <a:pt x="12" y="14"/>
                    <a:pt x="12" y="14"/>
                    <a:pt x="12" y="14"/>
                  </a:cubicBezTo>
                  <a:cubicBezTo>
                    <a:pt x="14" y="14"/>
                    <a:pt x="17" y="14"/>
                    <a:pt x="19" y="14"/>
                  </a:cubicBezTo>
                  <a:cubicBezTo>
                    <a:pt x="17" y="13"/>
                    <a:pt x="15" y="11"/>
                    <a:pt x="13" y="10"/>
                  </a:cubicBezTo>
                  <a:cubicBezTo>
                    <a:pt x="5" y="3"/>
                    <a:pt x="5" y="3"/>
                    <a:pt x="5" y="3"/>
                  </a:cubicBezTo>
                  <a:cubicBezTo>
                    <a:pt x="6" y="0"/>
                    <a:pt x="6" y="0"/>
                    <a:pt x="6" y="0"/>
                  </a:cubicBezTo>
                  <a:cubicBezTo>
                    <a:pt x="23" y="13"/>
                    <a:pt x="23" y="13"/>
                    <a:pt x="23" y="13"/>
                  </a:cubicBezTo>
                  <a:cubicBezTo>
                    <a:pt x="37" y="17"/>
                    <a:pt x="37" y="17"/>
                    <a:pt x="37" y="17"/>
                  </a:cubicBezTo>
                  <a:lnTo>
                    <a:pt x="36" y="20"/>
                  </a:lnTo>
                  <a:close/>
                </a:path>
              </a:pathLst>
            </a:custGeom>
            <a:solidFill>
              <a:srgbClr val="043D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accent1"/>
                </a:solidFill>
                <a:latin typeface="思源黑体 CN Regular" panose="020B0500000000000000" charset="-122"/>
                <a:ea typeface="思源黑体 CN Regular" panose="020B0500000000000000" charset="-122"/>
              </a:endParaRPr>
            </a:p>
          </p:txBody>
        </p:sp>
      </p:grpSp>
      <p:sp>
        <p:nvSpPr>
          <p:cNvPr id="14" name="椭圆 13"/>
          <p:cNvSpPr/>
          <p:nvPr/>
        </p:nvSpPr>
        <p:spPr>
          <a:xfrm>
            <a:off x="1939336" y="2420811"/>
            <a:ext cx="1592179" cy="1592179"/>
          </a:xfrm>
          <a:prstGeom prst="ellipse">
            <a:avLst/>
          </a:prstGeom>
          <a:solidFill>
            <a:srgbClr val="1F4D8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2</a:t>
            </a:r>
            <a:endParaRPr lang="zh-CN" altLang="en-US" sz="96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200969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5181</TotalTime>
  <Words>688</Words>
  <Application>Microsoft Office PowerPoint</Application>
  <PresentationFormat>宽屏</PresentationFormat>
  <Paragraphs>94</Paragraphs>
  <Slides>11</Slides>
  <Notes>11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-apple-system</vt:lpstr>
      <vt:lpstr>等线</vt:lpstr>
      <vt:lpstr>华文行楷</vt:lpstr>
      <vt:lpstr>思源黑体 CN Regular</vt:lpstr>
      <vt:lpstr>微软雅黑</vt:lpstr>
      <vt:lpstr>Arial</vt:lpstr>
      <vt:lpstr>Calibri</vt:lpstr>
      <vt:lpstr>Times New Roman</vt:lpstr>
      <vt:lpstr>Wingdings</vt:lpstr>
      <vt:lpstr>Office 主题</vt:lpstr>
      <vt:lpstr>浙江大学地球科学学院</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浙江大学地球科学学院</dc:title>
  <dc:creator>Zera</dc:creator>
  <cp:lastModifiedBy>yitong shen</cp:lastModifiedBy>
  <cp:revision>188</cp:revision>
  <dcterms:created xsi:type="dcterms:W3CDTF">2023-03-26T07:03:03Z</dcterms:created>
  <dcterms:modified xsi:type="dcterms:W3CDTF">2024-07-10T12:00:06Z</dcterms:modified>
</cp:coreProperties>
</file>

<file path=docProps/thumbnail.jpeg>
</file>